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1" r:id="rId1"/>
    <p:sldMasterId id="2147483703" r:id="rId2"/>
    <p:sldMasterId id="2147483702" r:id="rId3"/>
  </p:sldMasterIdLst>
  <p:notesMasterIdLst>
    <p:notesMasterId r:id="rId25"/>
  </p:notesMasterIdLst>
  <p:sldIdLst>
    <p:sldId id="311" r:id="rId4"/>
    <p:sldId id="422" r:id="rId5"/>
    <p:sldId id="385" r:id="rId6"/>
    <p:sldId id="399" r:id="rId7"/>
    <p:sldId id="412" r:id="rId8"/>
    <p:sldId id="411" r:id="rId9"/>
    <p:sldId id="415" r:id="rId10"/>
    <p:sldId id="356" r:id="rId11"/>
    <p:sldId id="360" r:id="rId12"/>
    <p:sldId id="394" r:id="rId13"/>
    <p:sldId id="416" r:id="rId14"/>
    <p:sldId id="393" r:id="rId15"/>
    <p:sldId id="366" r:id="rId16"/>
    <p:sldId id="396" r:id="rId17"/>
    <p:sldId id="400" r:id="rId18"/>
    <p:sldId id="365" r:id="rId19"/>
    <p:sldId id="401" r:id="rId20"/>
    <p:sldId id="395" r:id="rId21"/>
    <p:sldId id="418" r:id="rId22"/>
    <p:sldId id="419" r:id="rId23"/>
    <p:sldId id="423" r:id="rId24"/>
  </p:sldIdLst>
  <p:sldSz cx="9144000" cy="6858000" type="screen4x3"/>
  <p:notesSz cx="6858000" cy="9199563"/>
  <p:defaultTextStyle>
    <a:defPPr>
      <a:defRPr lang="en-US"/>
    </a:defPPr>
    <a:lvl1pPr algn="l" rtl="0" fontAlgn="base">
      <a:spcBef>
        <a:spcPct val="0"/>
      </a:spcBef>
      <a:spcAft>
        <a:spcPct val="0"/>
      </a:spcAft>
      <a:defRPr sz="2800" kern="1200">
        <a:solidFill>
          <a:schemeClr val="tx1"/>
        </a:solidFill>
        <a:latin typeface="Arial" charset="0"/>
        <a:ea typeface="ヒラギノ角ゴ Pro W3"/>
        <a:cs typeface="ヒラギノ角ゴ Pro W3"/>
      </a:defRPr>
    </a:lvl1pPr>
    <a:lvl2pPr marL="457200" algn="l" rtl="0" fontAlgn="base">
      <a:spcBef>
        <a:spcPct val="0"/>
      </a:spcBef>
      <a:spcAft>
        <a:spcPct val="0"/>
      </a:spcAft>
      <a:defRPr sz="2800" kern="1200">
        <a:solidFill>
          <a:schemeClr val="tx1"/>
        </a:solidFill>
        <a:latin typeface="Arial" charset="0"/>
        <a:ea typeface="ヒラギノ角ゴ Pro W3"/>
        <a:cs typeface="ヒラギノ角ゴ Pro W3"/>
      </a:defRPr>
    </a:lvl2pPr>
    <a:lvl3pPr marL="914400" algn="l" rtl="0" fontAlgn="base">
      <a:spcBef>
        <a:spcPct val="0"/>
      </a:spcBef>
      <a:spcAft>
        <a:spcPct val="0"/>
      </a:spcAft>
      <a:defRPr sz="2800" kern="1200">
        <a:solidFill>
          <a:schemeClr val="tx1"/>
        </a:solidFill>
        <a:latin typeface="Arial" charset="0"/>
        <a:ea typeface="ヒラギノ角ゴ Pro W3"/>
        <a:cs typeface="ヒラギノ角ゴ Pro W3"/>
      </a:defRPr>
    </a:lvl3pPr>
    <a:lvl4pPr marL="1371600" algn="l" rtl="0" fontAlgn="base">
      <a:spcBef>
        <a:spcPct val="0"/>
      </a:spcBef>
      <a:spcAft>
        <a:spcPct val="0"/>
      </a:spcAft>
      <a:defRPr sz="2800" kern="1200">
        <a:solidFill>
          <a:schemeClr val="tx1"/>
        </a:solidFill>
        <a:latin typeface="Arial" charset="0"/>
        <a:ea typeface="ヒラギノ角ゴ Pro W3"/>
        <a:cs typeface="ヒラギノ角ゴ Pro W3"/>
      </a:defRPr>
    </a:lvl4pPr>
    <a:lvl5pPr marL="1828800" algn="l" rtl="0" fontAlgn="base">
      <a:spcBef>
        <a:spcPct val="0"/>
      </a:spcBef>
      <a:spcAft>
        <a:spcPct val="0"/>
      </a:spcAft>
      <a:defRPr sz="2800" kern="1200">
        <a:solidFill>
          <a:schemeClr val="tx1"/>
        </a:solidFill>
        <a:latin typeface="Arial" charset="0"/>
        <a:ea typeface="ヒラギノ角ゴ Pro W3"/>
        <a:cs typeface="ヒラギノ角ゴ Pro W3"/>
      </a:defRPr>
    </a:lvl5pPr>
    <a:lvl6pPr marL="2286000" algn="l" defTabSz="914400" rtl="0" eaLnBrk="1" latinLnBrk="0" hangingPunct="1">
      <a:defRPr sz="2800" kern="1200">
        <a:solidFill>
          <a:schemeClr val="tx1"/>
        </a:solidFill>
        <a:latin typeface="Arial" charset="0"/>
        <a:ea typeface="ヒラギノ角ゴ Pro W3"/>
        <a:cs typeface="ヒラギノ角ゴ Pro W3"/>
      </a:defRPr>
    </a:lvl6pPr>
    <a:lvl7pPr marL="2743200" algn="l" defTabSz="914400" rtl="0" eaLnBrk="1" latinLnBrk="0" hangingPunct="1">
      <a:defRPr sz="2800" kern="1200">
        <a:solidFill>
          <a:schemeClr val="tx1"/>
        </a:solidFill>
        <a:latin typeface="Arial" charset="0"/>
        <a:ea typeface="ヒラギノ角ゴ Pro W3"/>
        <a:cs typeface="ヒラギノ角ゴ Pro W3"/>
      </a:defRPr>
    </a:lvl7pPr>
    <a:lvl8pPr marL="3200400" algn="l" defTabSz="914400" rtl="0" eaLnBrk="1" latinLnBrk="0" hangingPunct="1">
      <a:defRPr sz="2800" kern="1200">
        <a:solidFill>
          <a:schemeClr val="tx1"/>
        </a:solidFill>
        <a:latin typeface="Arial" charset="0"/>
        <a:ea typeface="ヒラギノ角ゴ Pro W3"/>
        <a:cs typeface="ヒラギノ角ゴ Pro W3"/>
      </a:defRPr>
    </a:lvl8pPr>
    <a:lvl9pPr marL="3657600" algn="l" defTabSz="914400" rtl="0" eaLnBrk="1" latinLnBrk="0" hangingPunct="1">
      <a:defRPr sz="2800" kern="1200">
        <a:solidFill>
          <a:schemeClr val="tx1"/>
        </a:solidFill>
        <a:latin typeface="Arial" charset="0"/>
        <a:ea typeface="ヒラギノ角ゴ Pro W3"/>
        <a:cs typeface="ヒラギノ角ゴ Pro W3"/>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Jun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FBA"/>
    <a:srgbClr val="FFFF66"/>
    <a:srgbClr val="9999FF"/>
    <a:srgbClr val="8C0000"/>
    <a:srgbClr val="A35555"/>
    <a:srgbClr val="002749"/>
    <a:srgbClr val="D9D9D9"/>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68" autoAdjust="0"/>
  </p:normalViewPr>
  <p:slideViewPr>
    <p:cSldViewPr>
      <p:cViewPr>
        <p:scale>
          <a:sx n="80" d="100"/>
          <a:sy n="80" d="100"/>
        </p:scale>
        <p:origin x="-858" y="-2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image" Target="../media/image9.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293"/>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0293"/>
          </a:xfrm>
          <a:prstGeom prst="rect">
            <a:avLst/>
          </a:prstGeom>
        </p:spPr>
        <p:txBody>
          <a:bodyPr vert="horz" lIns="93177" tIns="46589" rIns="93177" bIns="46589" rtlCol="0"/>
          <a:lstStyle>
            <a:lvl1pPr algn="r" fontAlgn="auto">
              <a:spcBef>
                <a:spcPts val="0"/>
              </a:spcBef>
              <a:spcAft>
                <a:spcPts val="0"/>
              </a:spcAft>
              <a:defRPr sz="1200">
                <a:latin typeface="+mn-lt"/>
                <a:ea typeface="+mn-ea"/>
                <a:cs typeface="+mn-cs"/>
              </a:defRPr>
            </a:lvl1pPr>
          </a:lstStyle>
          <a:p>
            <a:pPr>
              <a:defRPr/>
            </a:pPr>
            <a:fld id="{5381BC17-D4BF-47B4-88D3-C5E0FED1870A}" type="datetimeFigureOut">
              <a:rPr lang="en-US"/>
              <a:pPr>
                <a:defRPr/>
              </a:pPr>
              <a:t>10/29/2011</a:t>
            </a:fld>
            <a:endParaRPr lang="en-US" dirty="0"/>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5800" y="4370421"/>
            <a:ext cx="5486400" cy="413949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37700"/>
            <a:ext cx="2971800" cy="460293"/>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737700"/>
            <a:ext cx="2971800" cy="460293"/>
          </a:xfrm>
          <a:prstGeom prst="rect">
            <a:avLst/>
          </a:prstGeom>
        </p:spPr>
        <p:txBody>
          <a:bodyPr vert="horz" lIns="93177" tIns="46589" rIns="93177" bIns="46589" rtlCol="0" anchor="b"/>
          <a:lstStyle>
            <a:lvl1pPr algn="r" fontAlgn="auto">
              <a:spcBef>
                <a:spcPts val="0"/>
              </a:spcBef>
              <a:spcAft>
                <a:spcPts val="0"/>
              </a:spcAft>
              <a:defRPr sz="1200">
                <a:latin typeface="+mn-lt"/>
                <a:ea typeface="+mn-ea"/>
                <a:cs typeface="+mn-cs"/>
              </a:defRPr>
            </a:lvl1pPr>
          </a:lstStyle>
          <a:p>
            <a:pPr>
              <a:defRPr/>
            </a:pPr>
            <a:fld id="{09F57D6A-36FB-4D3D-B17B-057D9F05531C}" type="slidenum">
              <a:rPr lang="en-US"/>
              <a:pPr>
                <a:defRPr/>
              </a:pPr>
              <a:t>‹#›</a:t>
            </a:fld>
            <a:endParaRPr lang="en-US" dirty="0"/>
          </a:p>
        </p:txBody>
      </p:sp>
    </p:spTree>
    <p:extLst>
      <p:ext uri="{BB962C8B-B14F-4D97-AF65-F5344CB8AC3E}">
        <p14:creationId xmlns:p14="http://schemas.microsoft.com/office/powerpoint/2010/main" val="293094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smtClean="0">
                <a:solidFill>
                  <a:schemeClr val="tx1"/>
                </a:solidFill>
                <a:latin typeface="+mn-lt"/>
                <a:ea typeface="+mn-ea"/>
                <a:cs typeface="+mn-cs"/>
              </a:rPr>
              <a:t>High Burden Self-Identified Family Caregivers Across the Lifespan: A Niche Population Both Feisty and in Need</a:t>
            </a:r>
            <a:endParaRPr lang="en-US" sz="1200" kern="1200">
              <a:solidFill>
                <a:schemeClr val="tx1"/>
              </a:solidFill>
              <a:latin typeface="+mn-lt"/>
              <a:ea typeface="+mn-ea"/>
              <a:cs typeface="+mn-cs"/>
            </a:endParaRPr>
          </a:p>
        </p:txBody>
      </p:sp>
      <p:sp>
        <p:nvSpPr>
          <p:cNvPr id="901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A50EA4-BF0B-42A8-A95C-94DB695B3891}" type="slidenum">
              <a:rPr lang="en-US">
                <a:ea typeface="ヒラギノ角ゴ Pro W3"/>
                <a:cs typeface="ヒラギノ角ゴ Pro W3"/>
              </a:rPr>
              <a:pPr fontAlgn="base">
                <a:spcBef>
                  <a:spcPct val="0"/>
                </a:spcBef>
                <a:spcAft>
                  <a:spcPct val="0"/>
                </a:spcAft>
                <a:defRPr/>
              </a:pPr>
              <a:t>1</a:t>
            </a:fld>
            <a:endParaRPr lang="en-US">
              <a:ea typeface="ヒラギノ角ゴ Pro W3"/>
              <a:cs typeface="ヒラギノ角ゴ Pro W3"/>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18B5F6FE-463E-4235-BD91-B5EBB9EB2566}" type="slidenum">
              <a:rPr lang="en-US" sz="1200">
                <a:latin typeface="Calibri" pitchFamily="34" charset="0"/>
              </a:rPr>
              <a:pPr algn="r" defTabSz="928688" eaLnBrk="0" hangingPunct="0"/>
              <a:t>12</a:t>
            </a:fld>
            <a:endParaRPr lang="en-US" sz="1200">
              <a:latin typeface="Calibri" pitchFamily="34" charset="0"/>
            </a:endParaRPr>
          </a:p>
        </p:txBody>
      </p:sp>
      <p:sp>
        <p:nvSpPr>
          <p:cNvPr id="215042"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C6BF36F5-0B41-4903-9928-EF9C994DF32B}" type="slidenum">
              <a:rPr lang="en-US" sz="1200">
                <a:latin typeface="Calibri" pitchFamily="34" charset="0"/>
              </a:rPr>
              <a:pPr algn="r" defTabSz="928688" eaLnBrk="0" hangingPunct="0"/>
              <a:t>12</a:t>
            </a:fld>
            <a:endParaRPr lang="en-US" sz="1200">
              <a:latin typeface="Calibri" pitchFamily="34" charset="0"/>
            </a:endParaRPr>
          </a:p>
        </p:txBody>
      </p:sp>
      <p:sp>
        <p:nvSpPr>
          <p:cNvPr id="215043"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15044"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1000" b="1" dirty="0" smtClean="0">
                <a:ea typeface="MS PGothic"/>
                <a:cs typeface="MS PGothic"/>
              </a:rPr>
              <a:t>When you see the correlations this slide will have relevance – gradual or sudden onset seems to be a factor in other aspects</a:t>
            </a:r>
            <a:r>
              <a:rPr lang="en-US" sz="1000" b="1" baseline="0" dirty="0" smtClean="0">
                <a:ea typeface="MS PGothic"/>
                <a:cs typeface="MS PGothic"/>
              </a:rPr>
              <a:t> of </a:t>
            </a:r>
          </a:p>
          <a:p>
            <a:pPr>
              <a:spcBef>
                <a:spcPct val="0"/>
              </a:spcBef>
            </a:pPr>
            <a:endParaRPr lang="en-US" sz="1000" b="1" baseline="0" dirty="0" smtClean="0">
              <a:ea typeface="MS PGothic"/>
              <a:cs typeface="MS PGothic"/>
            </a:endParaRPr>
          </a:p>
          <a:p>
            <a:pPr>
              <a:spcBef>
                <a:spcPct val="0"/>
              </a:spcBef>
            </a:pPr>
            <a:r>
              <a:rPr lang="en-US" sz="1000" b="1" baseline="0" dirty="0" smtClean="0">
                <a:ea typeface="MS PGothic"/>
                <a:cs typeface="MS PGothic"/>
              </a:rPr>
              <a:t>caregiving</a:t>
            </a:r>
            <a:endParaRPr lang="en-US" sz="1000" b="1" dirty="0" smtClean="0">
              <a:ea typeface="MS PGothic"/>
              <a:cs typeface="MS PGothic"/>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7BDD243D-6EE1-41C2-B818-4FF0D47CB369}" type="slidenum">
              <a:rPr lang="en-US" sz="1200">
                <a:latin typeface="Calibri" pitchFamily="34" charset="0"/>
              </a:rPr>
              <a:pPr algn="r" defTabSz="928688" eaLnBrk="0" hangingPunct="0"/>
              <a:t>13</a:t>
            </a:fld>
            <a:endParaRPr lang="en-US" sz="1200">
              <a:latin typeface="Calibri" pitchFamily="34" charset="0"/>
            </a:endParaRPr>
          </a:p>
        </p:txBody>
      </p:sp>
      <p:sp>
        <p:nvSpPr>
          <p:cNvPr id="231426"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FBB16905-59B3-44B8-B65F-A0FDD078F5BD}" type="slidenum">
              <a:rPr lang="en-US" sz="1200">
                <a:latin typeface="Calibri" pitchFamily="34" charset="0"/>
              </a:rPr>
              <a:pPr algn="r" defTabSz="928688" eaLnBrk="0" hangingPunct="0"/>
              <a:t>13</a:t>
            </a:fld>
            <a:endParaRPr lang="en-US" sz="1200">
              <a:latin typeface="Calibri" pitchFamily="34" charset="0"/>
            </a:endParaRPr>
          </a:p>
        </p:txBody>
      </p:sp>
      <p:sp>
        <p:nvSpPr>
          <p:cNvPr id="231427"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31428"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Again FYI _ These are the activities that the survey respondents deal with – given the percentages</a:t>
            </a:r>
            <a:r>
              <a:rPr lang="en-US" sz="1000" b="1" baseline="0" dirty="0" smtClean="0">
                <a:ea typeface="MS PGothic"/>
                <a:cs typeface="MS PGothic"/>
              </a:rPr>
              <a:t> you can see these caregivers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Are higher burden</a:t>
            </a:r>
            <a:endParaRPr lang="en-US" sz="1000" b="1" dirty="0" smtClean="0">
              <a:ea typeface="MS PGothic"/>
              <a:cs typeface="MS PGothic"/>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4815ADE1-8B28-4142-AB28-CF89CDA6126D}" type="slidenum">
              <a:rPr lang="en-US" sz="1200">
                <a:latin typeface="Calibri" pitchFamily="34" charset="0"/>
              </a:rPr>
              <a:pPr algn="r" defTabSz="928688" eaLnBrk="0" hangingPunct="0"/>
              <a:t>14</a:t>
            </a:fld>
            <a:endParaRPr lang="en-US" sz="1200">
              <a:latin typeface="Calibri" pitchFamily="34" charset="0"/>
            </a:endParaRPr>
          </a:p>
        </p:txBody>
      </p:sp>
      <p:sp>
        <p:nvSpPr>
          <p:cNvPr id="234498"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C4B05F15-784E-4FD9-952A-BB1BA59AA6D9}" type="slidenum">
              <a:rPr lang="en-US" sz="1200">
                <a:latin typeface="Calibri" pitchFamily="34" charset="0"/>
              </a:rPr>
              <a:pPr algn="r" defTabSz="928688" eaLnBrk="0" hangingPunct="0"/>
              <a:t>14</a:t>
            </a:fld>
            <a:endParaRPr lang="en-US" sz="1200">
              <a:latin typeface="Calibri" pitchFamily="34" charset="0"/>
            </a:endParaRPr>
          </a:p>
        </p:txBody>
      </p:sp>
      <p:sp>
        <p:nvSpPr>
          <p:cNvPr id="234499"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34500"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1000" b="1" dirty="0" smtClean="0">
                <a:ea typeface="MS PGothic"/>
                <a:cs typeface="MS PGothic"/>
              </a:rPr>
              <a:t>You can see here how</a:t>
            </a:r>
            <a:r>
              <a:rPr lang="en-US" sz="1000" b="1" baseline="0" dirty="0" smtClean="0">
                <a:ea typeface="MS PGothic"/>
                <a:cs typeface="MS PGothic"/>
              </a:rPr>
              <a:t> the activities break down by how caregiving developed. Those who were thrown into caregiving are </a:t>
            </a:r>
          </a:p>
          <a:p>
            <a:pPr>
              <a:spcBef>
                <a:spcPct val="0"/>
              </a:spcBef>
            </a:pPr>
            <a:endParaRPr lang="en-US" sz="1000" b="1" baseline="0" dirty="0" smtClean="0">
              <a:ea typeface="MS PGothic"/>
              <a:cs typeface="MS PGothic"/>
            </a:endParaRPr>
          </a:p>
          <a:p>
            <a:pPr>
              <a:spcBef>
                <a:spcPct val="0"/>
              </a:spcBef>
            </a:pPr>
            <a:r>
              <a:rPr lang="en-US" sz="1000" b="1" baseline="0" dirty="0" smtClean="0">
                <a:ea typeface="MS PGothic"/>
                <a:cs typeface="MS PGothic"/>
              </a:rPr>
              <a:t>showing a higher burden than those whose caregiving grows gradually</a:t>
            </a:r>
            <a:endParaRPr lang="en-US" sz="1000" b="1" dirty="0" smtClean="0">
              <a:ea typeface="MS PGothic"/>
              <a:cs typeface="MS PGothic"/>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E78A07F0-50CE-41F0-BBE0-685C0FDE096D}" type="slidenum">
              <a:rPr lang="en-US" sz="1200">
                <a:latin typeface="Calibri" pitchFamily="34" charset="0"/>
              </a:rPr>
              <a:pPr algn="r" defTabSz="928688" eaLnBrk="0" hangingPunct="0"/>
              <a:t>15</a:t>
            </a:fld>
            <a:endParaRPr lang="en-US" sz="1200">
              <a:latin typeface="Calibri" pitchFamily="34" charset="0"/>
            </a:endParaRPr>
          </a:p>
        </p:txBody>
      </p:sp>
      <p:sp>
        <p:nvSpPr>
          <p:cNvPr id="222210"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7526B6BB-D97B-4E4D-9EEB-0D460616C201}" type="slidenum">
              <a:rPr lang="en-US" sz="1200">
                <a:latin typeface="Calibri" pitchFamily="34" charset="0"/>
              </a:rPr>
              <a:pPr algn="r" defTabSz="928688" eaLnBrk="0" hangingPunct="0"/>
              <a:t>15</a:t>
            </a:fld>
            <a:endParaRPr lang="en-US" sz="1200">
              <a:latin typeface="Calibri" pitchFamily="34" charset="0"/>
            </a:endParaRPr>
          </a:p>
        </p:txBody>
      </p:sp>
      <p:sp>
        <p:nvSpPr>
          <p:cNvPr id="222211"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22212"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smtClean="0">
                <a:ea typeface="MS PGothic"/>
                <a:cs typeface="MS PGothic"/>
              </a:rPr>
              <a:t>This is where I think the data</a:t>
            </a:r>
            <a:r>
              <a:rPr lang="en-US" sz="1000" b="1" baseline="0" dirty="0" smtClean="0">
                <a:ea typeface="MS PGothic"/>
                <a:cs typeface="MS PGothic"/>
              </a:rPr>
              <a:t> starts to get really interesting</a:t>
            </a:r>
            <a:endParaRPr lang="en-US" sz="1000" b="1"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b="1" dirty="0" smtClean="0">
                <a:ea typeface="MS PGothic"/>
                <a:cs typeface="MS PGothic"/>
              </a:rPr>
              <a:t>Lack</a:t>
            </a:r>
            <a:r>
              <a:rPr lang="en-US" sz="1000" b="1" baseline="0" dirty="0" smtClean="0">
                <a:ea typeface="MS PGothic"/>
                <a:cs typeface="MS PGothic"/>
              </a:rPr>
              <a:t> of respite care not surprising as a big concern</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baseline="0"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b="1" baseline="0" dirty="0" smtClean="0">
                <a:ea typeface="MS PGothic"/>
                <a:cs typeface="MS PGothic"/>
              </a:rPr>
              <a:t>BUT concern about their own health – 85%  that tells me at least that the right messaging can convince family caregivers to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baseline="0"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b="1" baseline="0" dirty="0" smtClean="0">
                <a:ea typeface="MS PGothic"/>
                <a:cs typeface="MS PGothic"/>
              </a:rPr>
              <a:t>change their attitudes – one of NFCA’s four core principles is Protect Your Health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baseline="0"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b="1" baseline="0" dirty="0" smtClean="0">
                <a:ea typeface="MS PGothic"/>
                <a:cs typeface="MS PGothic"/>
              </a:rPr>
              <a:t>All respondents  are concerned about these issues – not one was rated less than 50% and 5 of the 8 choices  showed a 70%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baseline="0" dirty="0" smtClean="0">
              <a:ea typeface="MS PGothic"/>
              <a:cs typeface="MS PGothic"/>
            </a:endParaRPr>
          </a:p>
          <a:p>
            <a:pPr marL="0" marR="0" indent="0" algn="l" defTabSz="914400" rtl="0" eaLnBrk="1" fontAlgn="base" latinLnBrk="0" hangingPunct="1">
              <a:lnSpc>
                <a:spcPct val="100000"/>
              </a:lnSpc>
              <a:spcBef>
                <a:spcPct val="0"/>
              </a:spcBef>
              <a:spcAft>
                <a:spcPct val="0"/>
              </a:spcAft>
              <a:buClrTx/>
              <a:buSzTx/>
              <a:buFontTx/>
              <a:buNone/>
              <a:tabLst/>
              <a:defRPr/>
            </a:pPr>
            <a:r>
              <a:rPr lang="en-US" sz="1000" b="1" baseline="0" dirty="0" smtClean="0">
                <a:ea typeface="MS PGothic"/>
                <a:cs typeface="MS PGothic"/>
              </a:rPr>
              <a:t>level of concern </a:t>
            </a:r>
          </a:p>
          <a:p>
            <a:pPr marL="0" marR="0" indent="0" algn="l" defTabSz="914400" rtl="0" eaLnBrk="1" fontAlgn="base" latinLnBrk="0" hangingPunct="1">
              <a:lnSpc>
                <a:spcPct val="100000"/>
              </a:lnSpc>
              <a:spcBef>
                <a:spcPct val="0"/>
              </a:spcBef>
              <a:spcAft>
                <a:spcPct val="0"/>
              </a:spcAft>
              <a:buClrTx/>
              <a:buSzTx/>
              <a:buFontTx/>
              <a:buNone/>
              <a:tabLst/>
              <a:defRPr/>
            </a:pPr>
            <a:endParaRPr lang="en-US" sz="1000" b="1" baseline="0" dirty="0" smtClean="0">
              <a:ea typeface="MS PGothic"/>
              <a:cs typeface="MS PGothic"/>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AFE5DE2B-E2D2-4FE3-9E85-2A9BF57F5DCE}" type="slidenum">
              <a:rPr lang="en-US" sz="1200">
                <a:latin typeface="Calibri" pitchFamily="34" charset="0"/>
              </a:rPr>
              <a:pPr algn="r" defTabSz="928688" eaLnBrk="0" hangingPunct="0"/>
              <a:t>16</a:t>
            </a:fld>
            <a:endParaRPr lang="en-US" sz="1200">
              <a:latin typeface="Calibri" pitchFamily="34" charset="0"/>
            </a:endParaRPr>
          </a:p>
        </p:txBody>
      </p:sp>
      <p:sp>
        <p:nvSpPr>
          <p:cNvPr id="224258"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7866FFF0-4CFD-41FA-B479-417C685F2237}" type="slidenum">
              <a:rPr lang="en-US" sz="1200">
                <a:latin typeface="Calibri" pitchFamily="34" charset="0"/>
              </a:rPr>
              <a:pPr algn="r" defTabSz="928688" eaLnBrk="0" hangingPunct="0"/>
              <a:t>16</a:t>
            </a:fld>
            <a:endParaRPr lang="en-US" sz="1200">
              <a:latin typeface="Calibri" pitchFamily="34" charset="0"/>
            </a:endParaRPr>
          </a:p>
        </p:txBody>
      </p:sp>
      <p:sp>
        <p:nvSpPr>
          <p:cNvPr id="224259"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24260"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We looked at the caregivers’ concerns in relationship to the</a:t>
            </a:r>
            <a:r>
              <a:rPr lang="en-US" sz="1000" b="1" baseline="0" dirty="0" smtClean="0">
                <a:ea typeface="MS PGothic"/>
                <a:cs typeface="MS PGothic"/>
              </a:rPr>
              <a:t> level of help they have</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Sole providers (who are primarily spouses) are more concerned about everything than any other group of caregivers and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significantly so</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This tells us this is a group of family caregivers, although not the most numerous, are the ones who need the most attention</a:t>
            </a:r>
            <a:endParaRPr lang="en-US" sz="1000" b="1" dirty="0" smtClean="0">
              <a:ea typeface="MS PGothic"/>
              <a:cs typeface="MS PGothic"/>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3"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4A1BDEFC-2BD2-4C81-BD1A-3B8CFE2E4A7A}" type="slidenum">
              <a:rPr lang="en-US" sz="1200"/>
              <a:pPr algn="r" defTabSz="928688" eaLnBrk="0" hangingPunct="0"/>
              <a:t>17</a:t>
            </a:fld>
            <a:endParaRPr lang="en-US" sz="1200"/>
          </a:p>
        </p:txBody>
      </p:sp>
      <p:sp>
        <p:nvSpPr>
          <p:cNvPr id="228354"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F273FE9E-0CC5-45E8-A003-1E96C379F546}" type="slidenum">
              <a:rPr lang="en-US" sz="1200"/>
              <a:pPr algn="r" defTabSz="928688" eaLnBrk="0" hangingPunct="0"/>
              <a:t>17</a:t>
            </a:fld>
            <a:endParaRPr lang="en-US" sz="1200"/>
          </a:p>
        </p:txBody>
      </p:sp>
      <p:sp>
        <p:nvSpPr>
          <p:cNvPr id="228355"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28356"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marL="174625" indent="-174625">
              <a:buFont typeface="Arial" charset="0"/>
              <a:buNone/>
            </a:pPr>
            <a:r>
              <a:rPr lang="en-US" sz="1000" b="1" dirty="0" smtClean="0">
                <a:ea typeface="MS PGothic"/>
                <a:cs typeface="MS PGothic"/>
              </a:rPr>
              <a:t>We looked at time as a caregiver impacts concerns.</a:t>
            </a:r>
          </a:p>
          <a:p>
            <a:pPr marL="174625" indent="-174625">
              <a:buFont typeface="Arial" charset="0"/>
              <a:buNone/>
            </a:pPr>
            <a:endParaRPr lang="en-US" sz="1000" b="1" dirty="0" smtClean="0">
              <a:ea typeface="MS PGothic"/>
              <a:cs typeface="MS PGothic"/>
            </a:endParaRPr>
          </a:p>
          <a:p>
            <a:pPr marL="174625" indent="-174625">
              <a:buFont typeface="Arial" charset="0"/>
              <a:buNone/>
            </a:pPr>
            <a:r>
              <a:rPr lang="en-US" sz="1000" b="1" dirty="0" smtClean="0">
                <a:ea typeface="MS PGothic"/>
                <a:cs typeface="MS PGothic"/>
              </a:rPr>
              <a:t>Note</a:t>
            </a:r>
            <a:r>
              <a:rPr lang="en-US" sz="1000" b="1" baseline="0" dirty="0" smtClean="0">
                <a:ea typeface="MS PGothic"/>
                <a:cs typeface="MS PGothic"/>
              </a:rPr>
              <a:t>  - they all increase over time, except employment </a:t>
            </a:r>
          </a:p>
          <a:p>
            <a:pPr marL="174625" indent="-174625">
              <a:buFont typeface="Arial" charset="0"/>
              <a:buNone/>
            </a:pPr>
            <a:endParaRPr lang="en-US" sz="1000" b="1" baseline="0" dirty="0" smtClean="0">
              <a:ea typeface="MS PGothic"/>
              <a:cs typeface="MS PGothic"/>
            </a:endParaRPr>
          </a:p>
          <a:p>
            <a:pPr marL="174625" indent="-174625">
              <a:buFont typeface="Arial" charset="0"/>
              <a:buNone/>
            </a:pPr>
            <a:r>
              <a:rPr lang="en-US" sz="1000" b="1" baseline="0" dirty="0" smtClean="0">
                <a:ea typeface="MS PGothic"/>
                <a:cs typeface="MS PGothic"/>
              </a:rPr>
              <a:t>But concerns about m</a:t>
            </a:r>
            <a:r>
              <a:rPr lang="en-US" sz="1000" b="1" dirty="0" smtClean="0">
                <a:ea typeface="MS PGothic"/>
                <a:cs typeface="MS PGothic"/>
              </a:rPr>
              <a:t>oney, home care, and health insurance increase but not a lot – they are concerns all through someone’s </a:t>
            </a:r>
          </a:p>
          <a:p>
            <a:pPr marL="174625" indent="-174625">
              <a:buFont typeface="Arial" charset="0"/>
              <a:buNone/>
            </a:pPr>
            <a:endParaRPr lang="en-US" sz="1000" b="1" dirty="0" smtClean="0">
              <a:ea typeface="MS PGothic"/>
              <a:cs typeface="MS PGothic"/>
            </a:endParaRPr>
          </a:p>
          <a:p>
            <a:pPr marL="174625" indent="-174625">
              <a:buFont typeface="Arial" charset="0"/>
              <a:buNone/>
            </a:pPr>
            <a:r>
              <a:rPr lang="en-US" sz="1000" b="1" dirty="0" smtClean="0">
                <a:ea typeface="MS PGothic"/>
                <a:cs typeface="MS PGothic"/>
              </a:rPr>
              <a:t>caregiving journey</a:t>
            </a:r>
          </a:p>
          <a:p>
            <a:pPr marL="174625" indent="-174625">
              <a:buFont typeface="Arial" charset="0"/>
              <a:buNone/>
            </a:pPr>
            <a:r>
              <a:rPr lang="en-US" sz="1000" dirty="0" smtClean="0">
                <a:latin typeface="Verdana" pitchFamily="34" charset="0"/>
              </a:rPr>
              <a:t>Those who have been giving care for less than a year are more concerned about</a:t>
            </a:r>
          </a:p>
          <a:p>
            <a:pPr marL="174625" indent="-174625">
              <a:buFont typeface="Arial" charset="0"/>
              <a:buNone/>
            </a:pPr>
            <a:r>
              <a:rPr lang="en-US" sz="1000" dirty="0" smtClean="0">
                <a:latin typeface="Verdana" pitchFamily="34" charset="0"/>
              </a:rPr>
              <a:t>their employment situation than those who have been giving care for longer.</a:t>
            </a:r>
          </a:p>
          <a:p>
            <a:pPr eaLnBrk="1" hangingPunct="1">
              <a:spcBef>
                <a:spcPct val="0"/>
              </a:spcBef>
            </a:pPr>
            <a:endParaRPr lang="en-US" sz="1000" b="1" dirty="0" smtClean="0">
              <a:ea typeface="MS PGothic"/>
              <a:cs typeface="MS PGothic"/>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3BA0A373-0105-48B1-8549-E7290B73A059}" type="slidenum">
              <a:rPr lang="en-US" sz="1200">
                <a:latin typeface="Calibri" pitchFamily="34" charset="0"/>
              </a:rPr>
              <a:pPr algn="r" defTabSz="928688" eaLnBrk="0" hangingPunct="0"/>
              <a:t>18</a:t>
            </a:fld>
            <a:endParaRPr lang="en-US" sz="1200">
              <a:latin typeface="Calibri" pitchFamily="34" charset="0"/>
            </a:endParaRPr>
          </a:p>
        </p:txBody>
      </p:sp>
      <p:sp>
        <p:nvSpPr>
          <p:cNvPr id="226306"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1C0213F2-E883-404F-9007-1EFFE1B444D3}" type="slidenum">
              <a:rPr lang="en-US" sz="1200">
                <a:latin typeface="Calibri" pitchFamily="34" charset="0"/>
              </a:rPr>
              <a:pPr algn="r" defTabSz="928688" eaLnBrk="0" hangingPunct="0"/>
              <a:t>18</a:t>
            </a:fld>
            <a:endParaRPr lang="en-US" sz="1200">
              <a:latin typeface="Calibri" pitchFamily="34" charset="0"/>
            </a:endParaRPr>
          </a:p>
        </p:txBody>
      </p:sp>
      <p:sp>
        <p:nvSpPr>
          <p:cNvPr id="226307"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26308"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1000" b="1" dirty="0" smtClean="0">
                <a:ea typeface="MS PGothic"/>
                <a:cs typeface="MS PGothic"/>
              </a:rPr>
              <a:t>Look at how the levels</a:t>
            </a:r>
            <a:r>
              <a:rPr lang="en-US" sz="1000" b="1" baseline="0" dirty="0" smtClean="0">
                <a:ea typeface="MS PGothic"/>
                <a:cs typeface="MS PGothic"/>
              </a:rPr>
              <a:t> of concern change depending upon caregiving came suddenly or gradually  </a:t>
            </a:r>
          </a:p>
          <a:p>
            <a:pPr>
              <a:spcBef>
                <a:spcPct val="0"/>
              </a:spcBef>
            </a:pPr>
            <a:endParaRPr lang="en-US" sz="1000" b="1" baseline="0" dirty="0" smtClean="0">
              <a:ea typeface="MS PGothic"/>
              <a:cs typeface="MS PGothic"/>
            </a:endParaRPr>
          </a:p>
          <a:p>
            <a:pPr>
              <a:spcBef>
                <a:spcPct val="0"/>
              </a:spcBef>
            </a:pPr>
            <a:r>
              <a:rPr lang="en-US" sz="1000" b="1" baseline="0" dirty="0" smtClean="0">
                <a:ea typeface="MS PGothic"/>
                <a:cs typeface="MS PGothic"/>
              </a:rPr>
              <a:t>Time was a factor in level of concern but it seems that caregivers never get over the impact of suddenly being thrown into their </a:t>
            </a:r>
          </a:p>
          <a:p>
            <a:pPr>
              <a:spcBef>
                <a:spcPct val="0"/>
              </a:spcBef>
            </a:pPr>
            <a:endParaRPr lang="en-US" sz="1000" b="1" baseline="0" dirty="0" smtClean="0">
              <a:ea typeface="MS PGothic"/>
              <a:cs typeface="MS PGothic"/>
            </a:endParaRPr>
          </a:p>
          <a:p>
            <a:pPr>
              <a:spcBef>
                <a:spcPct val="0"/>
              </a:spcBef>
            </a:pPr>
            <a:r>
              <a:rPr lang="en-US" sz="1000" b="1" baseline="0" dirty="0" smtClean="0">
                <a:ea typeface="MS PGothic"/>
                <a:cs typeface="MS PGothic"/>
              </a:rPr>
              <a:t>role – something else to think about when we consider how and when to reach out to them</a:t>
            </a:r>
            <a:endParaRPr lang="en-US" sz="1000" b="1" dirty="0" smtClean="0">
              <a:ea typeface="MS PGothic"/>
              <a:cs typeface="MS PGothic"/>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a:t>
            </a:r>
            <a:r>
              <a:rPr lang="en-US" b="1" baseline="0" dirty="0" smtClean="0"/>
              <a:t> survey is a first stab at looking at the complexities involved in the lives of higher burden family caregivers. It suggests lots</a:t>
            </a:r>
          </a:p>
          <a:p>
            <a:endParaRPr lang="en-US" b="1" baseline="0" dirty="0" smtClean="0"/>
          </a:p>
          <a:p>
            <a:r>
              <a:rPr lang="en-US" b="1" baseline="0" dirty="0" smtClean="0"/>
              <a:t>of additional avenues of research and gives us insights into how to be most helpful to specific segments of the caregiving </a:t>
            </a:r>
          </a:p>
          <a:p>
            <a:endParaRPr lang="en-US" b="1" baseline="0" dirty="0" smtClean="0"/>
          </a:p>
          <a:p>
            <a:r>
              <a:rPr lang="en-US" b="1" baseline="0" dirty="0" smtClean="0"/>
              <a:t>population.</a:t>
            </a:r>
          </a:p>
          <a:p>
            <a:endParaRPr lang="en-US" b="1" baseline="0" dirty="0" smtClean="0"/>
          </a:p>
          <a:p>
            <a:r>
              <a:rPr lang="en-US" b="1" baseline="0" dirty="0" smtClean="0"/>
              <a:t>What is really exciting for us is that </a:t>
            </a:r>
            <a:r>
              <a:rPr lang="en-US" b="1" baseline="0" smtClean="0"/>
              <a:t>- of </a:t>
            </a:r>
            <a:r>
              <a:rPr lang="en-US" b="1" baseline="0" dirty="0" smtClean="0"/>
              <a:t>the more than 1,500 family caregivers who responded to the survey – over a third said they’d be interested in participating </a:t>
            </a:r>
          </a:p>
          <a:p>
            <a:endParaRPr lang="en-US" b="1" baseline="0" dirty="0" smtClean="0"/>
          </a:p>
          <a:p>
            <a:r>
              <a:rPr lang="en-US" b="1" baseline="0" dirty="0" smtClean="0"/>
              <a:t>in other surveys and being called upon to be active in advocacy. </a:t>
            </a:r>
          </a:p>
          <a:p>
            <a:endParaRPr lang="en-US" b="1" baseline="0" dirty="0" smtClean="0"/>
          </a:p>
          <a:p>
            <a:endParaRPr lang="en-US" b="1" dirty="0"/>
          </a:p>
        </p:txBody>
      </p:sp>
      <p:sp>
        <p:nvSpPr>
          <p:cNvPr id="4" name="Slide Number Placeholder 3"/>
          <p:cNvSpPr>
            <a:spLocks noGrp="1"/>
          </p:cNvSpPr>
          <p:nvPr>
            <p:ph type="sldNum" sz="quarter" idx="10"/>
          </p:nvPr>
        </p:nvSpPr>
        <p:spPr/>
        <p:txBody>
          <a:bodyPr/>
          <a:lstStyle/>
          <a:p>
            <a:pPr>
              <a:defRPr/>
            </a:pPr>
            <a:fld id="{09F57D6A-36FB-4D3D-B17B-057D9F05531C}"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pPr>
              <a:defRPr/>
            </a:pPr>
            <a:fld id="{09F57D6A-36FB-4D3D-B17B-057D9F05531C}" type="slidenum">
              <a:rPr lang="en-US" smtClean="0"/>
              <a:pPr>
                <a:defRPr/>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lnSpc>
                <a:spcPct val="95000"/>
              </a:lnSpc>
              <a:spcBef>
                <a:spcPts val="1800"/>
              </a:spcBef>
              <a:buFontTx/>
              <a:buNone/>
            </a:pPr>
            <a:r>
              <a:rPr lang="en-US" sz="1200" b="1" dirty="0" smtClean="0">
                <a:latin typeface="Verdana" pitchFamily="34" charset="0"/>
                <a:cs typeface="Times New Roman" pitchFamily="18" charset="0"/>
              </a:rPr>
              <a:t>We wanted to explore</a:t>
            </a:r>
            <a:r>
              <a:rPr lang="en-US" sz="1200" b="1" baseline="0" dirty="0" smtClean="0">
                <a:latin typeface="Verdana" pitchFamily="34" charset="0"/>
                <a:cs typeface="Times New Roman" pitchFamily="18" charset="0"/>
              </a:rPr>
              <a:t> the correlations between various aspects of caregivers’ experiences so we could get a deeper </a:t>
            </a:r>
          </a:p>
          <a:p>
            <a:pPr eaLnBrk="1" hangingPunct="1">
              <a:lnSpc>
                <a:spcPct val="95000"/>
              </a:lnSpc>
              <a:spcBef>
                <a:spcPts val="1800"/>
              </a:spcBef>
              <a:buFontTx/>
              <a:buNone/>
            </a:pPr>
            <a:endParaRPr lang="en-US" sz="1200" b="1" baseline="0" dirty="0" smtClean="0">
              <a:latin typeface="Verdana" pitchFamily="34" charset="0"/>
              <a:cs typeface="Times New Roman" pitchFamily="18" charset="0"/>
            </a:endParaRPr>
          </a:p>
          <a:p>
            <a:pPr eaLnBrk="1" hangingPunct="1">
              <a:lnSpc>
                <a:spcPct val="95000"/>
              </a:lnSpc>
              <a:spcBef>
                <a:spcPts val="1800"/>
              </a:spcBef>
              <a:buFontTx/>
              <a:buNone/>
            </a:pPr>
            <a:r>
              <a:rPr lang="en-US" sz="1200" b="1" baseline="0" dirty="0" smtClean="0">
                <a:latin typeface="Verdana" pitchFamily="34" charset="0"/>
                <a:cs typeface="Times New Roman" pitchFamily="18" charset="0"/>
              </a:rPr>
              <a:t>understanding of their similarities and differences</a:t>
            </a:r>
            <a:endParaRPr lang="en-US" sz="1200" b="1" dirty="0" smtClean="0">
              <a:latin typeface="Verdana" pitchFamily="34"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09F57D6A-36FB-4D3D-B17B-057D9F05531C}" type="slidenum">
              <a:rPr lang="en-US" smtClean="0"/>
              <a:pPr>
                <a:defRPr/>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This is the basic profile of the family</a:t>
            </a:r>
            <a:r>
              <a:rPr lang="en-US" b="1" baseline="0" dirty="0" smtClean="0"/>
              <a:t> caregivers we communicate with all the times</a:t>
            </a:r>
          </a:p>
          <a:p>
            <a:endParaRPr lang="en-US" b="1" baseline="0" dirty="0" smtClean="0"/>
          </a:p>
          <a:p>
            <a:r>
              <a:rPr lang="en-US" b="1" baseline="0" dirty="0" smtClean="0"/>
              <a:t>40% incomes under $39,000 (175% over the federal poverty level for a family of four)</a:t>
            </a:r>
          </a:p>
          <a:p>
            <a:endParaRPr lang="en-US" b="1" baseline="0" dirty="0" smtClean="0"/>
          </a:p>
          <a:p>
            <a:r>
              <a:rPr lang="en-US" b="1" baseline="0" dirty="0" smtClean="0"/>
              <a:t>$60,000  - 300% over federal poverty level</a:t>
            </a:r>
            <a:endParaRPr lang="en-US" b="1"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09F57D6A-36FB-4D3D-B17B-057D9F05531C}"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baseline="0" dirty="0" smtClean="0"/>
              <a:t>You can easily see why we refer to NFCA’s members as higher burden caregivers</a:t>
            </a:r>
          </a:p>
          <a:p>
            <a:endParaRPr lang="en-US" b="1" baseline="0" dirty="0" smtClean="0"/>
          </a:p>
          <a:p>
            <a:r>
              <a:rPr lang="en-US" b="1" baseline="0" dirty="0" smtClean="0"/>
              <a:t>I was really surprised by the average number of IADLs and ADLs – because I deal with all of them and so I am wondering where </a:t>
            </a:r>
          </a:p>
          <a:p>
            <a:endParaRPr lang="en-US" b="1" baseline="0" dirty="0" smtClean="0"/>
          </a:p>
          <a:p>
            <a:r>
              <a:rPr lang="en-US" b="1" baseline="0" dirty="0" smtClean="0"/>
              <a:t>the other folks like me are</a:t>
            </a:r>
          </a:p>
        </p:txBody>
      </p:sp>
      <p:sp>
        <p:nvSpPr>
          <p:cNvPr id="4" name="Slide Number Placeholder 3"/>
          <p:cNvSpPr>
            <a:spLocks noGrp="1"/>
          </p:cNvSpPr>
          <p:nvPr>
            <p:ph type="sldNum" sz="quarter" idx="10"/>
          </p:nvPr>
        </p:nvSpPr>
        <p:spPr/>
        <p:txBody>
          <a:bodyPr/>
          <a:lstStyle/>
          <a:p>
            <a:pPr>
              <a:defRPr/>
            </a:pPr>
            <a:fld id="{09F57D6A-36FB-4D3D-B17B-057D9F05531C}"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E5B1AB5E-20A6-45B7-8FAF-6BD6A9EDAB98}" type="slidenum">
              <a:rPr lang="en-US" sz="1200">
                <a:latin typeface="Calibri" pitchFamily="34" charset="0"/>
              </a:rPr>
              <a:pPr algn="r" defTabSz="928688" eaLnBrk="0" hangingPunct="0"/>
              <a:t>7</a:t>
            </a:fld>
            <a:endParaRPr lang="en-US" sz="1200">
              <a:latin typeface="Calibri" pitchFamily="34" charset="0"/>
            </a:endParaRPr>
          </a:p>
        </p:txBody>
      </p:sp>
      <p:sp>
        <p:nvSpPr>
          <p:cNvPr id="122882"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4839B7BB-31D9-4298-BA93-76C1C59693FB}" type="slidenum">
              <a:rPr lang="en-US" sz="1200">
                <a:latin typeface="Calibri" pitchFamily="34" charset="0"/>
              </a:rPr>
              <a:pPr algn="r" defTabSz="928688" eaLnBrk="0" hangingPunct="0"/>
              <a:t>7</a:t>
            </a:fld>
            <a:endParaRPr lang="en-US" sz="1200">
              <a:latin typeface="Calibri" pitchFamily="34" charset="0"/>
            </a:endParaRPr>
          </a:p>
        </p:txBody>
      </p:sp>
      <p:sp>
        <p:nvSpPr>
          <p:cNvPr id="122883"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122884"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More evidence of their higher burden</a:t>
            </a:r>
          </a:p>
          <a:p>
            <a:pPr eaLnBrk="1" hangingPunct="1">
              <a:spcBef>
                <a:spcPct val="0"/>
              </a:spcBef>
            </a:pPr>
            <a:endParaRPr lang="en-US" sz="1000" b="1" dirty="0" smtClean="0">
              <a:ea typeface="MS PGothic"/>
              <a:cs typeface="MS PGothic"/>
            </a:endParaRPr>
          </a:p>
          <a:p>
            <a:pPr eaLnBrk="1" hangingPunct="1">
              <a:spcBef>
                <a:spcPct val="0"/>
              </a:spcBef>
            </a:pPr>
            <a:r>
              <a:rPr lang="en-US" sz="1000" b="1" baseline="0" dirty="0" smtClean="0">
                <a:ea typeface="MS PGothic"/>
                <a:cs typeface="MS PGothic"/>
              </a:rPr>
              <a:t>Note - One of several – should be interpreted as a team while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help others - are people who assist informally</a:t>
            </a:r>
          </a:p>
          <a:p>
            <a:pPr eaLnBrk="1" hangingPunct="1">
              <a:spcBef>
                <a:spcPct val="0"/>
              </a:spcBef>
            </a:pPr>
            <a:endParaRPr lang="en-US" sz="1000" b="1" baseline="0" dirty="0" smtClean="0">
              <a:ea typeface="MS PGothic"/>
              <a:cs typeface="MS PGothic"/>
            </a:endParaRPr>
          </a:p>
          <a:p>
            <a:pPr eaLnBrk="1" hangingPunct="1">
              <a:spcBef>
                <a:spcPct val="0"/>
              </a:spcBef>
            </a:pPr>
            <a:endParaRPr lang="en-US" sz="1000" b="1" dirty="0" smtClean="0">
              <a:ea typeface="MS PGothic"/>
              <a:cs typeface="MS PGothic"/>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141AB817-FF7F-4953-8E79-80E9F24FBF75}" type="slidenum">
              <a:rPr lang="en-US" sz="1200">
                <a:latin typeface="Calibri" pitchFamily="34" charset="0"/>
              </a:rPr>
              <a:pPr algn="r" defTabSz="928688" eaLnBrk="0" hangingPunct="0"/>
              <a:t>8</a:t>
            </a:fld>
            <a:endParaRPr lang="en-US" sz="1200">
              <a:latin typeface="Calibri" pitchFamily="34" charset="0"/>
            </a:endParaRPr>
          </a:p>
        </p:txBody>
      </p:sp>
      <p:sp>
        <p:nvSpPr>
          <p:cNvPr id="129026"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F7F39C51-6446-49B0-8123-9758F91446E6}" type="slidenum">
              <a:rPr lang="en-US" sz="1200">
                <a:latin typeface="Calibri" pitchFamily="34" charset="0"/>
              </a:rPr>
              <a:pPr algn="r" defTabSz="928688" eaLnBrk="0" hangingPunct="0"/>
              <a:t>8</a:t>
            </a:fld>
            <a:endParaRPr lang="en-US" sz="1200">
              <a:latin typeface="Calibri" pitchFamily="34" charset="0"/>
            </a:endParaRPr>
          </a:p>
        </p:txBody>
      </p:sp>
      <p:sp>
        <p:nvSpPr>
          <p:cNvPr id="129027"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129028"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I found this data really</a:t>
            </a:r>
            <a:r>
              <a:rPr lang="en-US" sz="1000" b="1" baseline="0" dirty="0" smtClean="0">
                <a:ea typeface="MS PGothic"/>
                <a:cs typeface="MS PGothic"/>
              </a:rPr>
              <a:t> disturbing  –Across all of these relationships only parents of kids with special needs got a diagnosis right away at least 50% of the time. No one else came close.</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Some people started caregiving before a diagnosis – and some more than 5 years later. Can you imagine the stress that comes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with not knowing what is involved and the stress that comes from waiting for a shoe to drop because a diagnosis exists. I can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relate to that – it plays havoc with your emotions and your relationship, knowing bad things are coming, but you can’t really do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anything about it. Today there are drugs for MS, which is what Steven (my husband) has and for Alzheimer’s – they don’t cure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but they slow progress, buy you time,  that’s why getting early diagnoses early is important. </a:t>
            </a:r>
          </a:p>
          <a:p>
            <a:pPr eaLnBrk="1" hangingPunct="1">
              <a:spcBef>
                <a:spcPct val="0"/>
              </a:spcBef>
            </a:pPr>
            <a:endParaRPr lang="en-US" sz="1000" b="1" baseline="0" dirty="0" smtClean="0">
              <a:ea typeface="MS PGothic"/>
              <a:cs typeface="MS PGothic"/>
            </a:endParaRPr>
          </a:p>
          <a:p>
            <a:pPr eaLnBrk="1" hangingPunct="1">
              <a:spcBef>
                <a:spcPct val="0"/>
              </a:spcBef>
            </a:pPr>
            <a:endParaRPr lang="en-US" sz="1000" b="1" dirty="0" smtClean="0">
              <a:ea typeface="MS PGothic"/>
              <a:cs typeface="MS PGothic"/>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1"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1360841E-A333-4406-A091-9F814D1636B4}" type="slidenum">
              <a:rPr lang="en-US" sz="1200">
                <a:latin typeface="Calibri" pitchFamily="34" charset="0"/>
              </a:rPr>
              <a:pPr algn="r" defTabSz="928688" eaLnBrk="0" hangingPunct="0"/>
              <a:t>9</a:t>
            </a:fld>
            <a:endParaRPr lang="en-US" sz="1200">
              <a:latin typeface="Calibri" pitchFamily="34" charset="0"/>
            </a:endParaRPr>
          </a:p>
        </p:txBody>
      </p:sp>
      <p:sp>
        <p:nvSpPr>
          <p:cNvPr id="230402"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6563D3BE-A342-4222-9A7A-F0B6DB01FD2E}" type="slidenum">
              <a:rPr lang="en-US" sz="1200">
                <a:latin typeface="Calibri" pitchFamily="34" charset="0"/>
              </a:rPr>
              <a:pPr algn="r" defTabSz="928688" eaLnBrk="0" hangingPunct="0"/>
              <a:t>9</a:t>
            </a:fld>
            <a:endParaRPr lang="en-US" sz="1200">
              <a:latin typeface="Calibri" pitchFamily="34" charset="0"/>
            </a:endParaRPr>
          </a:p>
        </p:txBody>
      </p:sp>
      <p:sp>
        <p:nvSpPr>
          <p:cNvPr id="230403"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30404"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Caregivers associated with NFCA self identify</a:t>
            </a:r>
            <a:endParaRPr lang="en-US" sz="1000" b="1" baseline="0" dirty="0" smtClean="0">
              <a:ea typeface="MS PGothic"/>
              <a:cs typeface="MS PGothic"/>
            </a:endParaRP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We don’t know if their association with us caused them to self-identify or they self-identified previously and that’s why they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came to us. Something for us to look into. The answer will be very telling</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Regardless  - we now can identify a population of self-identified family caregivers and further research can shed light on how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they are similar or different from those that don’t self identify</a:t>
            </a:r>
            <a:endParaRPr lang="en-US" sz="1000" b="1" dirty="0" smtClean="0">
              <a:ea typeface="MS PGothic"/>
              <a:cs typeface="MS PGothic"/>
            </a:endParaRPr>
          </a:p>
          <a:p>
            <a:pPr eaLnBrk="1" hangingPunct="1">
              <a:spcBef>
                <a:spcPct val="0"/>
              </a:spcBef>
            </a:pPr>
            <a:endParaRPr lang="en-US" sz="1000" b="1" dirty="0" smtClean="0">
              <a:ea typeface="MS PGothic"/>
              <a:cs typeface="MS PGothic"/>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1742489F-3A10-427E-B1B3-9AF26C84925A}" type="slidenum">
              <a:rPr lang="en-US" sz="1200">
                <a:latin typeface="Calibri" pitchFamily="34" charset="0"/>
              </a:rPr>
              <a:pPr algn="r" defTabSz="928688" eaLnBrk="0" hangingPunct="0"/>
              <a:t>10</a:t>
            </a:fld>
            <a:endParaRPr lang="en-US" sz="1200">
              <a:latin typeface="Calibri" pitchFamily="34" charset="0"/>
            </a:endParaRPr>
          </a:p>
        </p:txBody>
      </p:sp>
      <p:sp>
        <p:nvSpPr>
          <p:cNvPr id="212994"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3DD08B92-5572-4AE8-BC89-057616837EBF}" type="slidenum">
              <a:rPr lang="en-US" sz="1200">
                <a:latin typeface="Calibri" pitchFamily="34" charset="0"/>
              </a:rPr>
              <a:pPr algn="r" defTabSz="928688" eaLnBrk="0" hangingPunct="0"/>
              <a:t>10</a:t>
            </a:fld>
            <a:endParaRPr lang="en-US" sz="1200">
              <a:latin typeface="Calibri" pitchFamily="34" charset="0"/>
            </a:endParaRPr>
          </a:p>
        </p:txBody>
      </p:sp>
      <p:sp>
        <p:nvSpPr>
          <p:cNvPr id="212995"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212996"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a:spcBef>
                <a:spcPct val="0"/>
              </a:spcBef>
            </a:pPr>
            <a:r>
              <a:rPr lang="en-US" sz="1600" b="1" dirty="0" smtClean="0">
                <a:ea typeface="MS PGothic"/>
                <a:cs typeface="MS PGothic"/>
              </a:rPr>
              <a:t>Some people become family caregivers suddenly</a:t>
            </a:r>
            <a:r>
              <a:rPr lang="en-US" sz="1600" b="1" baseline="0" dirty="0" smtClean="0">
                <a:ea typeface="MS PGothic"/>
                <a:cs typeface="MS PGothic"/>
              </a:rPr>
              <a:t> – someone has a stroke, is in a car accident. Other times as we’ve already noted </a:t>
            </a:r>
          </a:p>
          <a:p>
            <a:pPr>
              <a:spcBef>
                <a:spcPct val="0"/>
              </a:spcBef>
            </a:pPr>
            <a:endParaRPr lang="en-US" sz="1600" b="1" baseline="0" dirty="0" smtClean="0">
              <a:ea typeface="MS PGothic"/>
              <a:cs typeface="MS PGothic"/>
            </a:endParaRPr>
          </a:p>
          <a:p>
            <a:pPr>
              <a:spcBef>
                <a:spcPct val="0"/>
              </a:spcBef>
            </a:pPr>
            <a:r>
              <a:rPr lang="en-US" sz="1600" b="1" baseline="0" dirty="0" smtClean="0">
                <a:ea typeface="MS PGothic"/>
                <a:cs typeface="MS PGothic"/>
              </a:rPr>
              <a:t>it happens gradually. What you’ll see on other slides is that this perception has an impact on a number of other aspects of their </a:t>
            </a:r>
          </a:p>
          <a:p>
            <a:pPr>
              <a:spcBef>
                <a:spcPct val="0"/>
              </a:spcBef>
            </a:pPr>
            <a:endParaRPr lang="en-US" sz="1600" b="1" baseline="0" dirty="0" smtClean="0">
              <a:ea typeface="MS PGothic"/>
              <a:cs typeface="MS PGothic"/>
            </a:endParaRPr>
          </a:p>
          <a:p>
            <a:pPr>
              <a:spcBef>
                <a:spcPct val="0"/>
              </a:spcBef>
            </a:pPr>
            <a:r>
              <a:rPr lang="en-US" sz="1600" b="1" baseline="0" dirty="0" smtClean="0">
                <a:ea typeface="MS PGothic"/>
                <a:cs typeface="MS PGothic"/>
              </a:rPr>
              <a:t>caregiving experience. </a:t>
            </a:r>
            <a:endParaRPr lang="en-US" sz="1600" b="1" dirty="0" smtClean="0">
              <a:ea typeface="MS PGothic"/>
              <a:cs typeface="MS PGothic"/>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9A935487-DB06-4135-95B2-1438EF36F7CA}" type="slidenum">
              <a:rPr lang="en-US" sz="1200">
                <a:latin typeface="Calibri" pitchFamily="34" charset="0"/>
              </a:rPr>
              <a:pPr algn="r" defTabSz="928688" eaLnBrk="0" hangingPunct="0"/>
              <a:t>11</a:t>
            </a:fld>
            <a:endParaRPr lang="en-US" sz="1200">
              <a:latin typeface="Calibri" pitchFamily="34" charset="0"/>
            </a:endParaRPr>
          </a:p>
        </p:txBody>
      </p:sp>
      <p:sp>
        <p:nvSpPr>
          <p:cNvPr id="124930" name="Rectangle 7"/>
          <p:cNvSpPr txBox="1">
            <a:spLocks noGrp="1" noChangeArrowheads="1"/>
          </p:cNvSpPr>
          <p:nvPr/>
        </p:nvSpPr>
        <p:spPr bwMode="auto">
          <a:xfrm>
            <a:off x="3886200" y="8737700"/>
            <a:ext cx="2971800" cy="461863"/>
          </a:xfrm>
          <a:prstGeom prst="rect">
            <a:avLst/>
          </a:prstGeom>
          <a:noFill/>
          <a:ln w="9525">
            <a:noFill/>
            <a:miter lim="800000"/>
            <a:headEnd/>
            <a:tailEnd/>
          </a:ln>
        </p:spPr>
        <p:txBody>
          <a:bodyPr lIns="93165" tIns="46582" rIns="93165" bIns="46582" anchor="b"/>
          <a:lstStyle/>
          <a:p>
            <a:pPr algn="r" defTabSz="928688" eaLnBrk="0" hangingPunct="0"/>
            <a:fld id="{4B5846F1-B960-4C3F-8B99-612996721B68}" type="slidenum">
              <a:rPr lang="en-US" sz="1200">
                <a:latin typeface="Calibri" pitchFamily="34" charset="0"/>
              </a:rPr>
              <a:pPr algn="r" defTabSz="928688" eaLnBrk="0" hangingPunct="0"/>
              <a:t>11</a:t>
            </a:fld>
            <a:endParaRPr lang="en-US" sz="1200">
              <a:latin typeface="Calibri" pitchFamily="34" charset="0"/>
            </a:endParaRPr>
          </a:p>
        </p:txBody>
      </p:sp>
      <p:sp>
        <p:nvSpPr>
          <p:cNvPr id="124931" name="Rectangle 2"/>
          <p:cNvSpPr>
            <a:spLocks noGrp="1" noRot="1" noChangeAspect="1" noChangeArrowheads="1" noTextEdit="1"/>
          </p:cNvSpPr>
          <p:nvPr>
            <p:ph type="sldImg"/>
          </p:nvPr>
        </p:nvSpPr>
        <p:spPr bwMode="auto">
          <a:xfrm>
            <a:off x="1128713" y="690563"/>
            <a:ext cx="4600575" cy="3451225"/>
          </a:xfrm>
          <a:solidFill>
            <a:srgbClr val="FFFFFF"/>
          </a:solidFill>
          <a:ln>
            <a:solidFill>
              <a:srgbClr val="000000"/>
            </a:solidFill>
            <a:miter lim="800000"/>
            <a:headEnd/>
            <a:tailEnd/>
          </a:ln>
        </p:spPr>
      </p:sp>
      <p:sp>
        <p:nvSpPr>
          <p:cNvPr id="124932" name="Rectangle 3"/>
          <p:cNvSpPr>
            <a:spLocks noGrp="1" noChangeArrowheads="1"/>
          </p:cNvSpPr>
          <p:nvPr>
            <p:ph type="body" idx="1"/>
          </p:nvPr>
        </p:nvSpPr>
        <p:spPr bwMode="auto">
          <a:xfrm>
            <a:off x="525464" y="4368850"/>
            <a:ext cx="5807075" cy="4141060"/>
          </a:xfrm>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sz="1000" b="1" dirty="0" smtClean="0">
                <a:ea typeface="MS PGothic"/>
                <a:cs typeface="MS PGothic"/>
              </a:rPr>
              <a:t>This is FYI info - Not being a representative sample of family</a:t>
            </a:r>
            <a:r>
              <a:rPr lang="en-US" sz="1000" b="1" baseline="0" dirty="0" smtClean="0">
                <a:ea typeface="MS PGothic"/>
                <a:cs typeface="MS PGothic"/>
              </a:rPr>
              <a:t> caregivers we can only look at the relationship of diagnosis to other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factors based on the diagnoses of our constituents, and only Alzheimer’s would seem to have statistical relevance.  Regardless it </a:t>
            </a:r>
          </a:p>
          <a:p>
            <a:pPr eaLnBrk="1" hangingPunct="1">
              <a:spcBef>
                <a:spcPct val="0"/>
              </a:spcBef>
            </a:pPr>
            <a:endParaRPr lang="en-US" sz="1000" b="1" baseline="0" dirty="0" smtClean="0">
              <a:ea typeface="MS PGothic"/>
              <a:cs typeface="MS PGothic"/>
            </a:endParaRPr>
          </a:p>
          <a:p>
            <a:pPr eaLnBrk="1" hangingPunct="1">
              <a:spcBef>
                <a:spcPct val="0"/>
              </a:spcBef>
            </a:pPr>
            <a:r>
              <a:rPr lang="en-US" sz="1000" b="1" baseline="0" dirty="0" smtClean="0">
                <a:ea typeface="MS PGothic"/>
                <a:cs typeface="MS PGothic"/>
              </a:rPr>
              <a:t>is interesting to note that almost a quarter (24%) fit into the category of </a:t>
            </a:r>
            <a:r>
              <a:rPr lang="en-US" sz="1000" b="1" baseline="0" dirty="0" err="1" smtClean="0">
                <a:ea typeface="MS PGothic"/>
                <a:cs typeface="MS PGothic"/>
              </a:rPr>
              <a:t>neuro</a:t>
            </a:r>
            <a:r>
              <a:rPr lang="en-US" sz="1000" b="1" baseline="0" dirty="0" smtClean="0">
                <a:ea typeface="MS PGothic"/>
                <a:cs typeface="MS PGothic"/>
              </a:rPr>
              <a:t>-degenerative diseases. </a:t>
            </a:r>
            <a:endParaRPr lang="en-US" sz="1000" b="1" dirty="0" smtClean="0">
              <a:ea typeface="MS PGothic"/>
              <a:cs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pPr>
              <a:defRPr/>
            </a:pPr>
            <a:fld id="{6C906D4C-EBD5-4B50-A4E2-53E4950A6B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0ACA7497-DE56-4EAC-AF5A-94E3CCE607F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55645FF9-EC3B-44D9-91F5-D30AC97E036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pPr>
              <a:defRPr/>
            </a:pPr>
            <a:fld id="{3C57CCC4-CBBF-4979-86A8-CCDE1D24911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34B723DC-719E-4B87-82B5-0CC6066460C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fld id="{A7EE52A1-FC8E-4CBA-8837-65C030428E7D}"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fld id="{8C5D2DEC-6302-45FB-AD8C-A9A76587423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fld id="{A8C089CD-3E4F-4688-9FAC-96623B0B14B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fld id="{9B533EFB-9CD1-4DA1-BD68-859017DA5B9A}"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fld id="{780ED550-B42E-46A4-84F0-9DB898ADD61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47E34DAB-3C5F-4D69-BAF1-41083D5D7E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7A3BF318-4867-4237-8397-E006F71E6D9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251D000D-C609-40B7-8078-22C51A7072A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CD20A5E7-680C-45BB-AE80-D6909DDC0C2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0D7E3868-795C-41F0-A4BB-7562E812C24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pPr>
              <a:defRPr/>
            </a:pPr>
            <a:fld id="{56A1A8AC-7F43-459D-9622-DFCC291A4B9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A3BCEC1C-45DF-46E7-86CF-9D80854ECC2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fld id="{B35735BA-A92E-4CC9-8A78-CBE484618435}"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fld id="{C8384BC2-DF71-4ABB-B57C-2FFDF10184C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fld id="{C6916A71-67BB-49C8-8B2E-D37AACF2800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fld id="{A91010B5-2C91-4560-A171-CA0634E3A12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fld id="{FC01538C-C279-4EB3-9217-1B2E32AC84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fld id="{262CD8CF-5B5A-4DA8-BE9A-7D74723072E4}"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A7996E63-8875-4F2E-B928-0B7511A6D8E2}"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5DF2FB0B-821A-4D45-BFCE-4C78349C41B9}"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1F65E743-852B-4662-BAB3-2317B2A01A7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pPr>
              <a:defRPr/>
            </a:pPr>
            <a:fld id="{F7DE3320-7169-4E36-8165-3F53E3BC80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pPr>
              <a:defRPr/>
            </a:pPr>
            <a:fld id="{0B9616E5-0073-434F-A5A1-10E8ED4D8F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pPr>
              <a:defRPr/>
            </a:pPr>
            <a:fld id="{ABDC5595-B0C9-4D53-B840-12EF8FB5F84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pPr>
              <a:defRPr/>
            </a:pPr>
            <a:fld id="{3FDF194A-25EE-4A40-BFFB-7D0438E1C8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fld id="{12613D9A-A7C2-4045-922E-B0564B1B954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8F2062A7-CCFB-4436-9DF8-27A9664951B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fld id="{AD72E2B0-80BC-4F3B-8BBD-DCAE2E1997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Allsup PP Slide 1"/>
          <p:cNvPicPr>
            <a:picLocks noChangeAspect="1" noChangeArrowheads="1"/>
          </p:cNvPicPr>
          <p:nvPr userDrawn="1"/>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80579" name="Rectangle 3"/>
          <p:cNvSpPr>
            <a:spLocks noGrp="1" noChangeArrowheads="1"/>
          </p:cNvSpPr>
          <p:nvPr>
            <p:ph type="ftr" sz="quarter" idx="3"/>
          </p:nvPr>
        </p:nvSpPr>
        <p:spPr bwMode="auto">
          <a:xfrm>
            <a:off x="8458200" y="152400"/>
            <a:ext cx="533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900">
                <a:solidFill>
                  <a:schemeClr val="bg1"/>
                </a:solidFill>
                <a:latin typeface="Helvetica" pitchFamily="34" charset="0"/>
              </a:defRPr>
            </a:lvl1pPr>
          </a:lstStyle>
          <a:p>
            <a:pPr>
              <a:defRPr/>
            </a:pPr>
            <a:fld id="{97C5326F-F76A-4792-9029-94C908E7FE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2" descr="Allsup PP Slide 1"/>
          <p:cNvPicPr>
            <a:picLocks noChangeAspect="1" noChangeArrowheads="1"/>
          </p:cNvPicPr>
          <p:nvPr userDrawn="1"/>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82627" name="Rectangle 3"/>
          <p:cNvSpPr>
            <a:spLocks noGrp="1" noChangeArrowheads="1"/>
          </p:cNvSpPr>
          <p:nvPr>
            <p:ph type="ftr" sz="quarter" idx="3"/>
          </p:nvPr>
        </p:nvSpPr>
        <p:spPr bwMode="auto">
          <a:xfrm>
            <a:off x="8458200" y="152400"/>
            <a:ext cx="533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900">
                <a:solidFill>
                  <a:schemeClr val="bg1"/>
                </a:solidFill>
                <a:latin typeface="Helvetica" pitchFamily="34" charset="0"/>
              </a:defRPr>
            </a:lvl1pPr>
          </a:lstStyle>
          <a:p>
            <a:pPr>
              <a:defRPr/>
            </a:pPr>
            <a:fld id="{905ADAA3-70BD-44F9-B1C1-6AE5F794C0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4" r:id="rId2"/>
    <p:sldLayoutId id="2147483723" r:id="rId3"/>
    <p:sldLayoutId id="2147483722" r:id="rId4"/>
    <p:sldLayoutId id="2147483721" r:id="rId5"/>
    <p:sldLayoutId id="2147483720" r:id="rId6"/>
    <p:sldLayoutId id="2147483719" r:id="rId7"/>
    <p:sldLayoutId id="2147483718" r:id="rId8"/>
    <p:sldLayoutId id="2147483717" r:id="rId9"/>
    <p:sldLayoutId id="2147483716" r:id="rId10"/>
    <p:sldLayoutId id="21474837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5602" name="Picture 2" descr="Allsup PP Slide 1"/>
          <p:cNvPicPr>
            <a:picLocks noChangeAspect="1" noChangeArrowheads="1"/>
          </p:cNvPicPr>
          <p:nvPr userDrawn="1"/>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81603" name="Rectangle 3"/>
          <p:cNvSpPr>
            <a:spLocks noGrp="1" noChangeArrowheads="1"/>
          </p:cNvSpPr>
          <p:nvPr>
            <p:ph type="ftr" sz="quarter" idx="3"/>
          </p:nvPr>
        </p:nvSpPr>
        <p:spPr bwMode="auto">
          <a:xfrm>
            <a:off x="8458200" y="152400"/>
            <a:ext cx="533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900">
                <a:solidFill>
                  <a:schemeClr val="bg1"/>
                </a:solidFill>
                <a:latin typeface="Helvetica" pitchFamily="34" charset="0"/>
              </a:defRPr>
            </a:lvl1pPr>
          </a:lstStyle>
          <a:p>
            <a:pPr>
              <a:defRPr/>
            </a:pPr>
            <a:fld id="{7C8977F6-E54F-473A-9A46-463EC5AC111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6" r:id="rId1"/>
    <p:sldLayoutId id="2147483735" r:id="rId2"/>
    <p:sldLayoutId id="2147483734" r:id="rId3"/>
    <p:sldLayoutId id="2147483733" r:id="rId4"/>
    <p:sldLayoutId id="2147483732" r:id="rId5"/>
    <p:sldLayoutId id="2147483731" r:id="rId6"/>
    <p:sldLayoutId id="2147483730" r:id="rId7"/>
    <p:sldLayoutId id="2147483729" r:id="rId8"/>
    <p:sldLayoutId id="2147483728" r:id="rId9"/>
    <p:sldLayoutId id="2147483727" r:id="rId10"/>
    <p:sldLayoutId id="214748372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7.png"/><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8.png"/><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Microsoft_Excel_97-2003_Worksheet7.xls"/><Relationship Id="rId3" Type="http://schemas.openxmlformats.org/officeDocument/2006/relationships/notesSlide" Target="../notesSlides/notesSlide12.xml"/><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9.png"/><Relationship Id="rId5" Type="http://schemas.openxmlformats.org/officeDocument/2006/relationships/oleObject" Target="../embeddings/Microsoft_Excel_97-2003_Worksheet6.xls"/><Relationship Id="rId4" Type="http://schemas.openxmlformats.org/officeDocument/2006/relationships/oleObject" Target="../embeddings/oleObject6.bin"/><Relationship Id="rId9"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1.png"/><Relationship Id="rId5" Type="http://schemas.openxmlformats.org/officeDocument/2006/relationships/oleObject" Target="../embeddings/Microsoft_Excel_97-2003_Worksheet8.xls"/><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thefamilycaregiver.org/"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4"/>
          <p:cNvSpPr>
            <a:spLocks noGrp="1"/>
          </p:cNvSpPr>
          <p:nvPr>
            <p:ph type="title"/>
          </p:nvPr>
        </p:nvSpPr>
        <p:spPr bwMode="auto">
          <a:xfrm>
            <a:off x="-227" y="1076256"/>
            <a:ext cx="9144227" cy="3263484"/>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400" b="1" dirty="0" smtClean="0">
                <a:solidFill>
                  <a:schemeClr val="tx1"/>
                </a:solidFill>
                <a:latin typeface="Verdana" pitchFamily="34" charset="0"/>
              </a:rPr>
              <a:t/>
            </a:r>
            <a:br>
              <a:rPr lang="en-US" sz="2400" b="1" dirty="0" smtClean="0">
                <a:solidFill>
                  <a:schemeClr val="tx1"/>
                </a:solidFill>
                <a:latin typeface="Verdana" pitchFamily="34" charset="0"/>
              </a:rPr>
            </a:br>
            <a:r>
              <a:rPr lang="en-US" sz="2400" b="1" dirty="0" smtClean="0">
                <a:solidFill>
                  <a:schemeClr val="tx1"/>
                </a:solidFill>
                <a:latin typeface="Verdana" pitchFamily="34" charset="0"/>
              </a:rPr>
              <a:t>An Exploration of the </a:t>
            </a:r>
            <a:br>
              <a:rPr lang="en-US" sz="2400" b="1" dirty="0" smtClean="0">
                <a:solidFill>
                  <a:schemeClr val="tx1"/>
                </a:solidFill>
                <a:latin typeface="Verdana" pitchFamily="34" charset="0"/>
              </a:rPr>
            </a:br>
            <a:r>
              <a:rPr lang="en-US" sz="2400" b="1" dirty="0" smtClean="0">
                <a:solidFill>
                  <a:schemeClr val="tx1"/>
                </a:solidFill>
                <a:latin typeface="Verdana" pitchFamily="34" charset="0"/>
              </a:rPr>
              <a:t>Activities and Concerns of </a:t>
            </a:r>
            <a:br>
              <a:rPr lang="en-US" sz="2400" b="1" dirty="0" smtClean="0">
                <a:solidFill>
                  <a:schemeClr val="tx1"/>
                </a:solidFill>
                <a:latin typeface="Verdana" pitchFamily="34" charset="0"/>
              </a:rPr>
            </a:br>
            <a:r>
              <a:rPr lang="en-US" sz="2400" b="1" dirty="0" smtClean="0">
                <a:solidFill>
                  <a:schemeClr val="tx1"/>
                </a:solidFill>
                <a:latin typeface="Verdana" pitchFamily="34" charset="0"/>
              </a:rPr>
              <a:t>Higher-burden Family Caregivers</a:t>
            </a:r>
            <a:br>
              <a:rPr lang="en-US" sz="2400" b="1" dirty="0" smtClean="0">
                <a:solidFill>
                  <a:schemeClr val="tx1"/>
                </a:solidFill>
                <a:latin typeface="Verdana" pitchFamily="34" charset="0"/>
              </a:rPr>
            </a:br>
            <a:r>
              <a:rPr lang="en-US" sz="2400" dirty="0" smtClean="0">
                <a:solidFill>
                  <a:schemeClr val="tx1"/>
                </a:solidFill>
                <a:latin typeface="Verdana" pitchFamily="34" charset="0"/>
              </a:rPr>
              <a:t>as represented by NFCA Members</a:t>
            </a:r>
            <a:br>
              <a:rPr lang="en-US" sz="2400" dirty="0" smtClean="0">
                <a:solidFill>
                  <a:schemeClr val="tx1"/>
                </a:solidFill>
                <a:latin typeface="Verdana" pitchFamily="34" charset="0"/>
              </a:rPr>
            </a:br>
            <a:r>
              <a:rPr lang="en-US" sz="2400" dirty="0" smtClean="0">
                <a:solidFill>
                  <a:schemeClr val="tx1"/>
                </a:solidFill>
                <a:latin typeface="Verdana" pitchFamily="34" charset="0"/>
              </a:rPr>
              <a:t/>
            </a:r>
            <a:br>
              <a:rPr lang="en-US" sz="2400" dirty="0" smtClean="0">
                <a:solidFill>
                  <a:schemeClr val="tx1"/>
                </a:solidFill>
                <a:latin typeface="Verdana" pitchFamily="34" charset="0"/>
              </a:rPr>
            </a:br>
            <a:r>
              <a:rPr lang="en-US" sz="2400" dirty="0" smtClean="0">
                <a:solidFill>
                  <a:schemeClr val="tx1"/>
                </a:solidFill>
                <a:latin typeface="Verdana" pitchFamily="34" charset="0"/>
              </a:rPr>
              <a:t> Presentation to the </a:t>
            </a:r>
            <a:br>
              <a:rPr lang="en-US" sz="2400" dirty="0" smtClean="0">
                <a:solidFill>
                  <a:schemeClr val="tx1"/>
                </a:solidFill>
                <a:latin typeface="Verdana" pitchFamily="34" charset="0"/>
              </a:rPr>
            </a:br>
            <a:r>
              <a:rPr lang="en-US" sz="2400" dirty="0" smtClean="0">
                <a:solidFill>
                  <a:schemeClr val="tx1"/>
                </a:solidFill>
                <a:latin typeface="Verdana" pitchFamily="34" charset="0"/>
              </a:rPr>
              <a:t>National Respite Conference</a:t>
            </a:r>
            <a:br>
              <a:rPr lang="en-US" sz="2400" dirty="0" smtClean="0">
                <a:solidFill>
                  <a:schemeClr val="tx1"/>
                </a:solidFill>
                <a:latin typeface="Verdana" pitchFamily="34" charset="0"/>
              </a:rPr>
            </a:br>
            <a:r>
              <a:rPr lang="en-US" sz="2400" dirty="0" smtClean="0">
                <a:solidFill>
                  <a:schemeClr val="tx1"/>
                </a:solidFill>
                <a:latin typeface="Verdana" pitchFamily="34" charset="0"/>
              </a:rPr>
              <a:t>November 3, 2011</a:t>
            </a:r>
            <a:br>
              <a:rPr lang="en-US" sz="2400" dirty="0" smtClean="0">
                <a:solidFill>
                  <a:schemeClr val="tx1"/>
                </a:solidFill>
                <a:latin typeface="Verdana" pitchFamily="34" charset="0"/>
              </a:rPr>
            </a:br>
            <a:endParaRPr lang="en-US" sz="2400" dirty="0" smtClean="0">
              <a:solidFill>
                <a:schemeClr val="tx1"/>
              </a:solidFill>
              <a:latin typeface="Verdana" pitchFamily="34" charset="0"/>
            </a:endParaRPr>
          </a:p>
        </p:txBody>
      </p:sp>
      <p:pic>
        <p:nvPicPr>
          <p:cNvPr id="38914" name="Picture 2"/>
          <p:cNvPicPr>
            <a:picLocks noChangeAspect="1" noChangeArrowheads="1"/>
          </p:cNvPicPr>
          <p:nvPr/>
        </p:nvPicPr>
        <p:blipFill>
          <a:blip r:embed="rId3" cstate="print"/>
          <a:srcRect/>
          <a:stretch>
            <a:fillRect/>
          </a:stretch>
        </p:blipFill>
        <p:spPr bwMode="auto">
          <a:xfrm>
            <a:off x="5103813" y="5022850"/>
            <a:ext cx="3567112" cy="1416050"/>
          </a:xfrm>
          <a:prstGeom prst="rect">
            <a:avLst/>
          </a:prstGeom>
          <a:noFill/>
          <a:ln w="9525">
            <a:noFill/>
            <a:miter lim="800000"/>
            <a:headEnd/>
            <a:tailEnd/>
          </a:ln>
        </p:spPr>
      </p:pic>
      <p:sp>
        <p:nvSpPr>
          <p:cNvPr id="38915" name="Subtitle 2"/>
          <p:cNvSpPr>
            <a:spLocks noGrp="1"/>
          </p:cNvSpPr>
          <p:nvPr>
            <p:ph type="body" idx="1"/>
          </p:nvPr>
        </p:nvSpPr>
        <p:spPr bwMode="auto">
          <a:xfrm>
            <a:off x="473075" y="241300"/>
            <a:ext cx="8229600" cy="849313"/>
          </a:xfrm>
          <a:noFill/>
          <a:ln>
            <a:miter lim="800000"/>
            <a:headEnd/>
            <a:tailEnd/>
          </a:ln>
        </p:spPr>
        <p:txBody>
          <a:bodyPr vert="horz" wrap="square" lIns="91440" tIns="45720" rIns="91440" bIns="45720" numCol="1" anchor="t" anchorCtr="0" compatLnSpc="1">
            <a:prstTxWarp prst="textNoShape">
              <a:avLst/>
            </a:prstTxWarp>
          </a:bodyPr>
          <a:lstStyle/>
          <a:p>
            <a:pPr marL="0" indent="0" eaLnBrk="1" hangingPunct="1">
              <a:spcBef>
                <a:spcPts val="500"/>
              </a:spcBef>
              <a:buFontTx/>
              <a:buNone/>
            </a:pPr>
            <a:r>
              <a:rPr lang="en-US" smtClean="0">
                <a:solidFill>
                  <a:schemeClr val="bg1"/>
                </a:solidFill>
                <a:latin typeface="Verdana" pitchFamily="34" charset="0"/>
              </a:rPr>
              <a:t>NFCA/Allsup Family Caregiver Survey</a:t>
            </a:r>
          </a:p>
        </p:txBody>
      </p:sp>
      <p:pic>
        <p:nvPicPr>
          <p:cNvPr id="38916" name="Picture 7" descr="nfcacolorwithtext"/>
          <p:cNvPicPr>
            <a:picLocks noChangeAspect="1" noChangeArrowheads="1"/>
          </p:cNvPicPr>
          <p:nvPr/>
        </p:nvPicPr>
        <p:blipFill>
          <a:blip r:embed="rId4" cstate="print"/>
          <a:srcRect/>
          <a:stretch>
            <a:fillRect/>
          </a:stretch>
        </p:blipFill>
        <p:spPr bwMode="auto">
          <a:xfrm>
            <a:off x="473075" y="5022850"/>
            <a:ext cx="3810000" cy="1266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5" name="Text Placeholder 13"/>
          <p:cNvSpPr>
            <a:spLocks noGrp="1"/>
          </p:cNvSpPr>
          <p:nvPr>
            <p:ph type="body" sz="quarter" idx="4294967295"/>
          </p:nvPr>
        </p:nvSpPr>
        <p:spPr bwMode="auto">
          <a:xfrm>
            <a:off x="533400" y="5486400"/>
            <a:ext cx="4572000" cy="381000"/>
          </a:xfrm>
          <a:prstGeom prst="rect">
            <a:avLst/>
          </a:prstGeom>
          <a:noFill/>
          <a:ln>
            <a:miter lim="800000"/>
            <a:headEnd/>
            <a:tailEnd/>
          </a:ln>
        </p:spPr>
        <p:txBody>
          <a:bodyPr bIns="0" anchor="b"/>
          <a:lstStyle/>
          <a:p>
            <a:pPr marL="0" indent="0" algn="ctr" eaLnBrk="1" hangingPunct="1">
              <a:buFontTx/>
              <a:buNone/>
            </a:pPr>
            <a:r>
              <a:rPr lang="en-US" sz="1200" smtClean="0">
                <a:latin typeface="Verdana" pitchFamily="34" charset="0"/>
              </a:rPr>
              <a:t>Q12. Which statement best describes your situation?</a:t>
            </a:r>
          </a:p>
        </p:txBody>
      </p:sp>
      <p:sp>
        <p:nvSpPr>
          <p:cNvPr id="211976" name="Title 9"/>
          <p:cNvSpPr>
            <a:spLocks noGrp="1"/>
          </p:cNvSpPr>
          <p:nvPr>
            <p:ph type="title" idx="4294967295"/>
          </p:nvPr>
        </p:nvSpPr>
        <p:spPr bwMode="auto">
          <a:xfrm>
            <a:off x="304800" y="0"/>
            <a:ext cx="8255000" cy="928688"/>
          </a:xfrm>
          <a:prstGeom prst="rect">
            <a:avLst/>
          </a:prstGeom>
          <a:noFill/>
          <a:ln>
            <a:miter lim="800000"/>
            <a:headEnd/>
            <a:tailEnd/>
          </a:ln>
        </p:spPr>
        <p:txBody>
          <a:bodyPr anchor="ctr"/>
          <a:lstStyle/>
          <a:p>
            <a:pPr algn="l" eaLnBrk="1" hangingPunct="1"/>
            <a:r>
              <a:rPr lang="en-US" sz="3600" smtClean="0">
                <a:solidFill>
                  <a:schemeClr val="bg1"/>
                </a:solidFill>
                <a:latin typeface="Verdana" pitchFamily="34" charset="0"/>
              </a:rPr>
              <a:t>How Caregiver Role Evolved</a:t>
            </a:r>
          </a:p>
        </p:txBody>
      </p:sp>
      <p:sp>
        <p:nvSpPr>
          <p:cNvPr id="211977" name="TextBox 6"/>
          <p:cNvSpPr txBox="1">
            <a:spLocks noChangeArrowheads="1"/>
          </p:cNvSpPr>
          <p:nvPr/>
        </p:nvSpPr>
        <p:spPr bwMode="auto">
          <a:xfrm>
            <a:off x="5105400" y="2971800"/>
            <a:ext cx="3810000" cy="1107996"/>
          </a:xfrm>
          <a:prstGeom prst="rect">
            <a:avLst/>
          </a:prstGeom>
          <a:noFill/>
          <a:ln w="9525">
            <a:noFill/>
            <a:miter lim="800000"/>
            <a:headEnd/>
            <a:tailEnd/>
          </a:ln>
        </p:spPr>
        <p:txBody>
          <a:bodyPr>
            <a:spAutoFit/>
          </a:bodyPr>
          <a:lstStyle/>
          <a:p>
            <a:pPr marL="174625" indent="-174625">
              <a:buFont typeface="Arial" charset="0"/>
              <a:buChar char="•"/>
            </a:pPr>
            <a:r>
              <a:rPr lang="en-US" sz="1600" dirty="0">
                <a:latin typeface="Tahoma" pitchFamily="34" charset="0"/>
              </a:rPr>
              <a:t>Almost half of caregivers felt like they were suddenly thrown into the caregiving </a:t>
            </a:r>
            <a:r>
              <a:rPr lang="en-US" sz="1600" dirty="0" smtClean="0">
                <a:latin typeface="Tahoma" pitchFamily="34" charset="0"/>
              </a:rPr>
              <a:t>role.</a:t>
            </a:r>
            <a:r>
              <a:rPr lang="en-US" sz="1600" dirty="0" smtClean="0">
                <a:solidFill>
                  <a:srgbClr val="FF0000"/>
                </a:solidFill>
                <a:latin typeface="Tahoma" pitchFamily="34" charset="0"/>
              </a:rPr>
              <a:t> </a:t>
            </a:r>
            <a:endParaRPr lang="en-US" sz="1600" dirty="0">
              <a:latin typeface="Tahoma" pitchFamily="34" charset="0"/>
            </a:endParaRPr>
          </a:p>
          <a:p>
            <a:pPr marL="174625" indent="-174625"/>
            <a:r>
              <a:rPr lang="en-US" sz="1800" dirty="0">
                <a:latin typeface="Tahoma" pitchFamily="34" charset="0"/>
              </a:rPr>
              <a:t>	</a:t>
            </a:r>
          </a:p>
        </p:txBody>
      </p:sp>
      <p:graphicFrame>
        <p:nvGraphicFramePr>
          <p:cNvPr id="211974" name="Chart 8"/>
          <p:cNvGraphicFramePr>
            <a:graphicFrameLocks/>
          </p:cNvGraphicFramePr>
          <p:nvPr/>
        </p:nvGraphicFramePr>
        <p:xfrm>
          <a:off x="0" y="1371600"/>
          <a:ext cx="6172200" cy="4419600"/>
        </p:xfrm>
        <a:graphic>
          <a:graphicData uri="http://schemas.openxmlformats.org/presentationml/2006/ole">
            <mc:AlternateContent xmlns:mc="http://schemas.openxmlformats.org/markup-compatibility/2006">
              <mc:Choice xmlns:v="urn:schemas-microsoft-com:vml" Requires="v">
                <p:oleObj spid="_x0000_s211975" r:id="rId5" imgW="6175783" imgH="4419983" progId="Excel.Sheet.8">
                  <p:embed/>
                </p:oleObj>
              </mc:Choice>
              <mc:Fallback>
                <p:oleObj r:id="rId5" imgW="6175783" imgH="4419983" progId="Excel.Sheet.8">
                  <p:embed/>
                  <p:pic>
                    <p:nvPicPr>
                      <p:cNvPr id="0" name="Char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71600"/>
                        <a:ext cx="61722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9"/>
          <p:cNvSpPr>
            <a:spLocks noGrp="1"/>
          </p:cNvSpPr>
          <p:nvPr>
            <p:ph type="title" idx="4294967295"/>
          </p:nvPr>
        </p:nvSpPr>
        <p:spPr bwMode="auto">
          <a:xfrm>
            <a:off x="246063" y="165100"/>
            <a:ext cx="8462962" cy="928688"/>
          </a:xfrm>
          <a:prstGeom prst="rect">
            <a:avLst/>
          </a:prstGeom>
          <a:noFill/>
          <a:ln>
            <a:miter lim="800000"/>
            <a:headEnd/>
            <a:tailEnd/>
          </a:ln>
        </p:spPr>
        <p:txBody>
          <a:bodyPr anchor="ctr"/>
          <a:lstStyle/>
          <a:p>
            <a:pPr algn="l" eaLnBrk="1" hangingPunct="1"/>
            <a:r>
              <a:rPr lang="en-US" sz="3600" smtClean="0">
                <a:solidFill>
                  <a:schemeClr val="bg1"/>
                </a:solidFill>
                <a:latin typeface="Verdana" pitchFamily="34" charset="0"/>
              </a:rPr>
              <a:t>Primary Diagnosis of Care Recipient</a:t>
            </a:r>
          </a:p>
        </p:txBody>
      </p:sp>
      <p:graphicFrame>
        <p:nvGraphicFramePr>
          <p:cNvPr id="123952" name="Group 48"/>
          <p:cNvGraphicFramePr>
            <a:graphicFrameLocks noGrp="1"/>
          </p:cNvGraphicFramePr>
          <p:nvPr/>
        </p:nvGraphicFramePr>
        <p:xfrm>
          <a:off x="398463" y="1608138"/>
          <a:ext cx="4325937" cy="4956810"/>
        </p:xfrm>
        <a:graphic>
          <a:graphicData uri="http://schemas.openxmlformats.org/drawingml/2006/table">
            <a:tbl>
              <a:tblPr/>
              <a:tblGrid>
                <a:gridCol w="3194050"/>
                <a:gridCol w="1131887"/>
              </a:tblGrid>
              <a:tr h="3444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FF"/>
                          </a:solidFill>
                          <a:effectLst/>
                          <a:latin typeface="Tahoma" pitchFamily="34" charset="0"/>
                          <a:ea typeface="ヒラギノ角ゴ Pro W3"/>
                          <a:cs typeface="ヒラギノ角ゴ Pro W3"/>
                        </a:rPr>
                        <a:t>(n=1,496)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FFFF"/>
                          </a:solidFill>
                          <a:effectLst/>
                          <a:latin typeface="Tahoma" pitchFamily="34" charset="0"/>
                          <a:ea typeface="ヒラギノ角ゴ Pro W3"/>
                          <a:cs typeface="ヒラギノ角ゴ Pro W3"/>
                        </a:rPr>
                        <a: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Alzheimer’s Disease (confusion, dementia)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0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Stroke and related disorders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Multiple Sclerosis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557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Brain damage or traumatic brain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Parkinson’s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Spinal disease or disorder / spinal cord injury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Cancer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317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Heart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3190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Aging (volunteered)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3175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ea typeface="ヒラギノ角ゴ Pro W3"/>
                          <a:cs typeface="ヒラギノ角ゴ Pro W3"/>
                        </a:rPr>
                        <a:t>Many others &lt;3%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hMerge="1">
                  <a:txBody>
                    <a:bodyPr/>
                    <a:lstStyle/>
                    <a:p>
                      <a:endParaRPr lang="en-US"/>
                    </a:p>
                  </a:txBody>
                  <a:tcPr/>
                </a:tc>
              </a:tr>
            </a:tbl>
          </a:graphicData>
        </a:graphic>
      </p:graphicFrame>
      <p:sp>
        <p:nvSpPr>
          <p:cNvPr id="123944" name="TextBox 18"/>
          <p:cNvSpPr txBox="1">
            <a:spLocks noChangeArrowheads="1"/>
          </p:cNvSpPr>
          <p:nvPr/>
        </p:nvSpPr>
        <p:spPr bwMode="auto">
          <a:xfrm>
            <a:off x="4724400" y="1911350"/>
            <a:ext cx="4038600" cy="3937000"/>
          </a:xfrm>
          <a:prstGeom prst="rect">
            <a:avLst/>
          </a:prstGeom>
          <a:noFill/>
          <a:ln w="9525">
            <a:noFill/>
            <a:miter lim="800000"/>
            <a:headEnd/>
            <a:tailEnd/>
          </a:ln>
        </p:spPr>
        <p:txBody>
          <a:bodyPr>
            <a:spAutoFit/>
          </a:bodyPr>
          <a:lstStyle/>
          <a:p>
            <a:pPr marL="174625" indent="-174625">
              <a:buFont typeface="Arial" charset="0"/>
              <a:buChar char="•"/>
            </a:pPr>
            <a:r>
              <a:rPr lang="en-US" sz="1800" dirty="0">
                <a:latin typeface="Verdana" pitchFamily="34" charset="0"/>
              </a:rPr>
              <a:t>Caregivers are faced with a wide array of conditions, but the top nine account for 2/3 of all diagnoses.</a:t>
            </a:r>
          </a:p>
          <a:p>
            <a:pPr marL="174625" indent="-174625"/>
            <a:endParaRPr lang="en-US" sz="1800" dirty="0">
              <a:latin typeface="Verdana" pitchFamily="34" charset="0"/>
            </a:endParaRPr>
          </a:p>
          <a:p>
            <a:pPr marL="174625" indent="-174625">
              <a:buFont typeface="Arial" charset="0"/>
              <a:buChar char="•"/>
            </a:pPr>
            <a:r>
              <a:rPr lang="en-US" sz="1800" dirty="0">
                <a:latin typeface="Verdana" pitchFamily="34" charset="0"/>
              </a:rPr>
              <a:t>Alzheimer’s Disease was mentioned most often, with 1 in 5 reporting this was the care recipient’s primary diagnosis.</a:t>
            </a:r>
          </a:p>
          <a:p>
            <a:pPr marL="174625" indent="-174625">
              <a:buFont typeface="Arial" charset="0"/>
              <a:buChar char="•"/>
            </a:pPr>
            <a:endParaRPr lang="en-US" sz="1800" dirty="0">
              <a:latin typeface="Verdana" pitchFamily="34" charset="0"/>
            </a:endParaRPr>
          </a:p>
          <a:p>
            <a:pPr marL="174625" indent="-174625">
              <a:buFont typeface="Arial" charset="0"/>
              <a:buChar char="•"/>
            </a:pPr>
            <a:r>
              <a:rPr lang="en-US" sz="1800" dirty="0">
                <a:latin typeface="Verdana" pitchFamily="34" charset="0"/>
              </a:rPr>
              <a:t>Note: Survey asked only for primary diagnosis and did not capture information on co-morbid conditions. </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Title 9"/>
          <p:cNvSpPr>
            <a:spLocks noGrp="1"/>
          </p:cNvSpPr>
          <p:nvPr>
            <p:ph type="title" idx="4294967295"/>
          </p:nvPr>
        </p:nvSpPr>
        <p:spPr bwMode="auto">
          <a:xfrm>
            <a:off x="304800" y="0"/>
            <a:ext cx="8255000" cy="1303338"/>
          </a:xfrm>
          <a:prstGeom prst="rect">
            <a:avLst/>
          </a:prstGeom>
          <a:noFill/>
          <a:ln>
            <a:miter lim="800000"/>
            <a:headEnd/>
            <a:tailEnd/>
          </a:ln>
        </p:spPr>
        <p:txBody>
          <a:bodyPr anchor="ctr"/>
          <a:lstStyle/>
          <a:p>
            <a:pPr algn="l" eaLnBrk="1" hangingPunct="1"/>
            <a:r>
              <a:rPr lang="en-US" sz="3600" smtClean="0">
                <a:solidFill>
                  <a:schemeClr val="bg1"/>
                </a:solidFill>
                <a:latin typeface="Verdana" pitchFamily="34" charset="0"/>
              </a:rPr>
              <a:t>Primary Diagnosis &amp; How Caregiver Role Evolved</a:t>
            </a:r>
            <a:r>
              <a:rPr lang="en-US" sz="4000" smtClean="0">
                <a:solidFill>
                  <a:srgbClr val="FBFDFF"/>
                </a:solidFill>
              </a:rPr>
              <a:t> </a:t>
            </a:r>
            <a:br>
              <a:rPr lang="en-US" sz="4000" smtClean="0">
                <a:solidFill>
                  <a:srgbClr val="FBFDFF"/>
                </a:solidFill>
              </a:rPr>
            </a:br>
            <a:endParaRPr lang="en-US" sz="1600" b="1" smtClean="0">
              <a:solidFill>
                <a:srgbClr val="FBFDFF"/>
              </a:solidFill>
            </a:endParaRPr>
          </a:p>
        </p:txBody>
      </p:sp>
      <p:sp>
        <p:nvSpPr>
          <p:cNvPr id="214018" name="TextBox 6"/>
          <p:cNvSpPr txBox="1">
            <a:spLocks noChangeArrowheads="1"/>
          </p:cNvSpPr>
          <p:nvPr/>
        </p:nvSpPr>
        <p:spPr bwMode="auto">
          <a:xfrm>
            <a:off x="322263" y="1303338"/>
            <a:ext cx="8120062" cy="1323439"/>
          </a:xfrm>
          <a:prstGeom prst="rect">
            <a:avLst/>
          </a:prstGeom>
          <a:noFill/>
          <a:ln w="9525">
            <a:noFill/>
            <a:miter lim="800000"/>
            <a:headEnd/>
            <a:tailEnd/>
          </a:ln>
        </p:spPr>
        <p:txBody>
          <a:bodyPr>
            <a:spAutoFit/>
          </a:bodyPr>
          <a:lstStyle/>
          <a:p>
            <a:pPr marL="174625" indent="-174625"/>
            <a:r>
              <a:rPr lang="en-US" sz="1600" dirty="0">
                <a:latin typeface="Verdana" pitchFamily="34" charset="0"/>
              </a:rPr>
              <a:t>The evolution of the caregiver role is most related to the primary diagnosis. </a:t>
            </a:r>
          </a:p>
          <a:p>
            <a:pPr marL="631825" lvl="1" indent="-174625">
              <a:buFont typeface="Courier New" pitchFamily="49" charset="0"/>
              <a:buChar char="-"/>
            </a:pPr>
            <a:r>
              <a:rPr lang="en-US" sz="1600" dirty="0">
                <a:latin typeface="Verdana" pitchFamily="34" charset="0"/>
              </a:rPr>
              <a:t>Those with recipients suffering an acute event, or a birth-related condition are more likely to feel thrown into the role.</a:t>
            </a:r>
          </a:p>
          <a:p>
            <a:pPr marL="631825" lvl="1" indent="-174625">
              <a:buFont typeface="Courier New" pitchFamily="49" charset="0"/>
              <a:buChar char="-"/>
            </a:pPr>
            <a:r>
              <a:rPr lang="en-US" sz="1600" dirty="0">
                <a:latin typeface="Verdana" pitchFamily="34" charset="0"/>
              </a:rPr>
              <a:t>Those with recipients suffering from a degenerative condition are more likely to say their role developed slowly over a few </a:t>
            </a:r>
            <a:r>
              <a:rPr lang="en-US" sz="1600" dirty="0" smtClean="0">
                <a:latin typeface="Verdana" pitchFamily="34" charset="0"/>
              </a:rPr>
              <a:t>years. </a:t>
            </a:r>
            <a:endParaRPr lang="en-US" sz="2000" dirty="0">
              <a:latin typeface="Tahoma" pitchFamily="34" charset="0"/>
            </a:endParaRPr>
          </a:p>
        </p:txBody>
      </p:sp>
      <p:graphicFrame>
        <p:nvGraphicFramePr>
          <p:cNvPr id="214071" name="Group 55"/>
          <p:cNvGraphicFramePr>
            <a:graphicFrameLocks noGrp="1"/>
          </p:cNvGraphicFramePr>
          <p:nvPr/>
        </p:nvGraphicFramePr>
        <p:xfrm>
          <a:off x="246063" y="2746375"/>
          <a:ext cx="4249737" cy="3016568"/>
        </p:xfrm>
        <a:graphic>
          <a:graphicData uri="http://schemas.openxmlformats.org/drawingml/2006/table">
            <a:tbl>
              <a:tblPr/>
              <a:tblGrid>
                <a:gridCol w="2352675"/>
                <a:gridCol w="1897062"/>
              </a:tblGrid>
              <a:tr h="685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ea typeface="ヒラギノ角ゴ Pro W3"/>
                          <a:cs typeface="ヒラギノ角ゴ Pro W3"/>
                        </a:rPr>
                        <a:t>Primary Diagnosis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ea typeface="ヒラギノ角ゴ Pro W3"/>
                          <a:cs typeface="ヒラギノ角ゴ Pro W3"/>
                        </a:rPr>
                        <a:t>(n= 1,476)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Verdana" pitchFamily="34" charset="0"/>
                          <a:ea typeface="ヒラギノ角ゴ Pro W3"/>
                          <a:cs typeface="ヒラギノ角ゴ Pro W3"/>
                        </a:rPr>
                        <a:t>% caregivers saying thrown into role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r>
              <a:tr h="579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Brain damage (n= 95)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75%</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136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Stroke related (n= 181)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Spinal damage (n= 71)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69%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122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Cerebral palsy (n= 43)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61%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152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Developmental disorder (n= 33)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61%</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bl>
          </a:graphicData>
        </a:graphic>
      </p:graphicFrame>
      <p:graphicFrame>
        <p:nvGraphicFramePr>
          <p:cNvPr id="214068" name="Group 52"/>
          <p:cNvGraphicFramePr>
            <a:graphicFrameLocks noGrp="1"/>
          </p:cNvGraphicFramePr>
          <p:nvPr/>
        </p:nvGraphicFramePr>
        <p:xfrm>
          <a:off x="4951413" y="2746375"/>
          <a:ext cx="3810000" cy="2711768"/>
        </p:xfrm>
        <a:graphic>
          <a:graphicData uri="http://schemas.openxmlformats.org/drawingml/2006/table">
            <a:tbl>
              <a:tblPr/>
              <a:tblGrid>
                <a:gridCol w="1973262"/>
                <a:gridCol w="1836738"/>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Tahoma" pitchFamily="34" charset="0"/>
                          <a:ea typeface="ヒラギノ角ゴ Pro W3"/>
                          <a:cs typeface="ヒラギノ角ゴ Pro W3"/>
                        </a:rPr>
                        <a:t>Primary Diagnosis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Tahoma" pitchFamily="34" charset="0"/>
                          <a:ea typeface="ヒラギノ角ゴ Pro W3"/>
                          <a:cs typeface="ヒラギノ角ゴ Pro W3"/>
                        </a:rPr>
                        <a:t>(n= 1,476)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FFFF"/>
                          </a:solidFill>
                          <a:effectLst/>
                          <a:latin typeface="Tahoma" pitchFamily="34" charset="0"/>
                          <a:ea typeface="ヒラギノ角ゴ Pro W3"/>
                          <a:cs typeface="ヒラギノ角ゴ Pro W3"/>
                        </a:rPr>
                        <a:t>% caregivers saying role developed slowly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r>
              <a:tr h="5794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Multiple Sclerosis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(n= 116)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53%</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1365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Parkinson’s disease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(n= 70)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50%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577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Alzheimer’s (n= 306)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1222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Heart disease (n= 59)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49%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Title 9"/>
          <p:cNvSpPr>
            <a:spLocks noGrp="1"/>
          </p:cNvSpPr>
          <p:nvPr>
            <p:ph type="title" idx="4294967295"/>
          </p:nvPr>
        </p:nvSpPr>
        <p:spPr bwMode="auto">
          <a:xfrm>
            <a:off x="434975" y="187325"/>
            <a:ext cx="8255000" cy="928688"/>
          </a:xfrm>
          <a:prstGeom prst="rect">
            <a:avLst/>
          </a:prstGeom>
          <a:noFill/>
          <a:ln>
            <a:miter lim="800000"/>
            <a:headEnd/>
            <a:tailEnd/>
          </a:ln>
        </p:spPr>
        <p:txBody>
          <a:bodyPr anchor="ctr"/>
          <a:lstStyle/>
          <a:p>
            <a:pPr algn="l" eaLnBrk="1" hangingPunct="1"/>
            <a:r>
              <a:rPr lang="en-US" sz="3600" dirty="0" smtClean="0">
                <a:solidFill>
                  <a:schemeClr val="bg1"/>
                </a:solidFill>
                <a:latin typeface="Verdana" pitchFamily="34" charset="0"/>
              </a:rPr>
              <a:t>ADLs &amp; IADLs</a:t>
            </a:r>
          </a:p>
        </p:txBody>
      </p:sp>
      <p:sp>
        <p:nvSpPr>
          <p:cNvPr id="131079" name="Text Placeholder 13"/>
          <p:cNvSpPr>
            <a:spLocks noGrp="1"/>
          </p:cNvSpPr>
          <p:nvPr>
            <p:ph type="body" sz="quarter" idx="4294967295"/>
          </p:nvPr>
        </p:nvSpPr>
        <p:spPr bwMode="auto">
          <a:xfrm>
            <a:off x="2514600" y="6324600"/>
            <a:ext cx="4267200" cy="381000"/>
          </a:xfrm>
          <a:prstGeom prst="rect">
            <a:avLst/>
          </a:prstGeom>
          <a:noFill/>
          <a:ln>
            <a:miter lim="800000"/>
            <a:headEnd/>
            <a:tailEnd/>
          </a:ln>
        </p:spPr>
        <p:txBody>
          <a:bodyPr bIns="0" anchor="b"/>
          <a:lstStyle/>
          <a:p>
            <a:pPr marL="0" indent="0" algn="ctr" eaLnBrk="1" hangingPunct="1">
              <a:buFontTx/>
              <a:buNone/>
            </a:pPr>
            <a:r>
              <a:rPr lang="en-US" sz="1200" smtClean="0">
                <a:latin typeface="Verdana" pitchFamily="34" charset="0"/>
              </a:rPr>
              <a:t>Q16. With which of the following do you assist your care recipient?  (Select as many as apply)	</a:t>
            </a:r>
          </a:p>
        </p:txBody>
      </p:sp>
      <p:sp>
        <p:nvSpPr>
          <p:cNvPr id="131080" name="TextBox 18"/>
          <p:cNvSpPr txBox="1">
            <a:spLocks noChangeArrowheads="1"/>
          </p:cNvSpPr>
          <p:nvPr/>
        </p:nvSpPr>
        <p:spPr bwMode="auto">
          <a:xfrm>
            <a:off x="245985" y="1076255"/>
            <a:ext cx="8652030" cy="646331"/>
          </a:xfrm>
          <a:prstGeom prst="rect">
            <a:avLst/>
          </a:prstGeom>
          <a:noFill/>
          <a:ln w="9525">
            <a:noFill/>
            <a:miter lim="800000"/>
            <a:headEnd/>
            <a:tailEnd/>
          </a:ln>
        </p:spPr>
        <p:txBody>
          <a:bodyPr wrap="square">
            <a:spAutoFit/>
          </a:bodyPr>
          <a:lstStyle/>
          <a:p>
            <a:pPr marL="174625" indent="-174625">
              <a:buFont typeface="Arial" charset="0"/>
              <a:buNone/>
            </a:pPr>
            <a:r>
              <a:rPr lang="en-US" sz="1800" dirty="0">
                <a:latin typeface="Verdana" pitchFamily="34" charset="0"/>
              </a:rPr>
              <a:t>On average, caregivers helped with 2.6 of 6 Activities of Daily Living</a:t>
            </a:r>
          </a:p>
          <a:p>
            <a:pPr marL="174625" indent="-174625">
              <a:buFont typeface="Arial" charset="0"/>
              <a:buNone/>
            </a:pPr>
            <a:r>
              <a:rPr lang="en-US" sz="1800" dirty="0">
                <a:latin typeface="Verdana" pitchFamily="34" charset="0"/>
              </a:rPr>
              <a:t>(ADLs), and 4.9 of 7 Instrumental ADLs (IADLs</a:t>
            </a:r>
            <a:r>
              <a:rPr lang="en-US" sz="1800" dirty="0" smtClean="0">
                <a:latin typeface="Verdana" pitchFamily="34" charset="0"/>
              </a:rPr>
              <a:t>). </a:t>
            </a:r>
            <a:endParaRPr lang="en-US" sz="1800" dirty="0">
              <a:latin typeface="Verdana" pitchFamily="34" charset="0"/>
            </a:endParaRPr>
          </a:p>
        </p:txBody>
      </p:sp>
      <p:graphicFrame>
        <p:nvGraphicFramePr>
          <p:cNvPr id="131077" name="Chart 10"/>
          <p:cNvGraphicFramePr>
            <a:graphicFrameLocks/>
          </p:cNvGraphicFramePr>
          <p:nvPr/>
        </p:nvGraphicFramePr>
        <p:xfrm>
          <a:off x="228600" y="1752600"/>
          <a:ext cx="8534400" cy="4692650"/>
        </p:xfrm>
        <a:graphic>
          <a:graphicData uri="http://schemas.openxmlformats.org/presentationml/2006/ole">
            <mc:AlternateContent xmlns:mc="http://schemas.openxmlformats.org/markup-compatibility/2006">
              <mc:Choice xmlns:v="urn:schemas-microsoft-com:vml" Requires="v">
                <p:oleObj spid="_x0000_s131078" r:id="rId5" imgW="8535140" imgH="4688230" progId="Excel.Sheet.8">
                  <p:embed/>
                </p:oleObj>
              </mc:Choice>
              <mc:Fallback>
                <p:oleObj r:id="rId5" imgW="8535140" imgH="4688230" progId="Excel.Sheet.8">
                  <p:embed/>
                  <p:pic>
                    <p:nvPicPr>
                      <p:cNvPr id="0" name="Char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1752600"/>
                        <a:ext cx="8534400" cy="4692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1081" name="TextBox 6"/>
          <p:cNvSpPr txBox="1">
            <a:spLocks noChangeArrowheads="1"/>
          </p:cNvSpPr>
          <p:nvPr/>
        </p:nvSpPr>
        <p:spPr bwMode="auto">
          <a:xfrm>
            <a:off x="6477000" y="2514600"/>
            <a:ext cx="584200" cy="307975"/>
          </a:xfrm>
          <a:prstGeom prst="rect">
            <a:avLst/>
          </a:prstGeom>
          <a:noFill/>
          <a:ln w="9525">
            <a:noFill/>
            <a:miter lim="800000"/>
            <a:headEnd/>
            <a:tailEnd/>
          </a:ln>
        </p:spPr>
        <p:txBody>
          <a:bodyPr wrap="none">
            <a:spAutoFit/>
          </a:bodyPr>
          <a:lstStyle/>
          <a:p>
            <a:r>
              <a:rPr lang="en-US" sz="1400">
                <a:latin typeface="Tahoma" pitchFamily="34" charset="0"/>
              </a:rPr>
              <a:t>ADLs</a:t>
            </a:r>
          </a:p>
        </p:txBody>
      </p:sp>
      <p:sp>
        <p:nvSpPr>
          <p:cNvPr id="131082" name="TextBox 7"/>
          <p:cNvSpPr txBox="1">
            <a:spLocks noChangeArrowheads="1"/>
          </p:cNvSpPr>
          <p:nvPr/>
        </p:nvSpPr>
        <p:spPr bwMode="auto">
          <a:xfrm>
            <a:off x="7162800" y="4648200"/>
            <a:ext cx="650875" cy="307975"/>
          </a:xfrm>
          <a:prstGeom prst="rect">
            <a:avLst/>
          </a:prstGeom>
          <a:noFill/>
          <a:ln w="9525">
            <a:noFill/>
            <a:miter lim="800000"/>
            <a:headEnd/>
            <a:tailEnd/>
          </a:ln>
        </p:spPr>
        <p:txBody>
          <a:bodyPr wrap="none">
            <a:spAutoFit/>
          </a:bodyPr>
          <a:lstStyle/>
          <a:p>
            <a:r>
              <a:rPr lang="en-US" sz="1400">
                <a:latin typeface="Tahoma" pitchFamily="34" charset="0"/>
              </a:rPr>
              <a:t>IADLs</a:t>
            </a:r>
          </a:p>
        </p:txBody>
      </p:sp>
      <p:sp>
        <p:nvSpPr>
          <p:cNvPr id="131083" name="Right Brace 8"/>
          <p:cNvSpPr>
            <a:spLocks/>
          </p:cNvSpPr>
          <p:nvPr/>
        </p:nvSpPr>
        <p:spPr bwMode="auto">
          <a:xfrm>
            <a:off x="6019800" y="1752600"/>
            <a:ext cx="460375" cy="1905000"/>
          </a:xfrm>
          <a:prstGeom prst="rightBrace">
            <a:avLst>
              <a:gd name="adj1" fmla="val 8333"/>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sp>
        <p:nvSpPr>
          <p:cNvPr id="131084" name="Right Brace 12"/>
          <p:cNvSpPr>
            <a:spLocks/>
          </p:cNvSpPr>
          <p:nvPr/>
        </p:nvSpPr>
        <p:spPr bwMode="auto">
          <a:xfrm>
            <a:off x="6629400" y="3733800"/>
            <a:ext cx="460375" cy="2286000"/>
          </a:xfrm>
          <a:prstGeom prst="rightBrace">
            <a:avLst>
              <a:gd name="adj1" fmla="val 8322"/>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75" name="Title 9"/>
          <p:cNvSpPr>
            <a:spLocks noGrp="1"/>
          </p:cNvSpPr>
          <p:nvPr>
            <p:ph type="title" idx="4294967295"/>
          </p:nvPr>
        </p:nvSpPr>
        <p:spPr bwMode="auto">
          <a:xfrm>
            <a:off x="322263" y="0"/>
            <a:ext cx="8255000" cy="928688"/>
          </a:xfrm>
          <a:prstGeom prst="rect">
            <a:avLst/>
          </a:prstGeom>
          <a:noFill/>
          <a:ln>
            <a:miter lim="800000"/>
            <a:headEnd/>
            <a:tailEnd/>
          </a:ln>
        </p:spPr>
        <p:txBody>
          <a:bodyPr anchor="ctr"/>
          <a:lstStyle/>
          <a:p>
            <a:pPr algn="l" eaLnBrk="1" hangingPunct="1"/>
            <a:r>
              <a:rPr lang="en-US" sz="3600" dirty="0" smtClean="0">
                <a:solidFill>
                  <a:schemeClr val="bg1"/>
                </a:solidFill>
                <a:latin typeface="Verdana" pitchFamily="34" charset="0"/>
              </a:rPr>
              <a:t>ADLs and IADLs by Evolution of Caregiving Role </a:t>
            </a:r>
            <a:endParaRPr lang="en-US" sz="2000" dirty="0" smtClean="0">
              <a:solidFill>
                <a:schemeClr val="bg1"/>
              </a:solidFill>
              <a:latin typeface="Verdana" pitchFamily="34" charset="0"/>
            </a:endParaRPr>
          </a:p>
        </p:txBody>
      </p:sp>
      <p:sp>
        <p:nvSpPr>
          <p:cNvPr id="216076" name="Text Placeholder 13"/>
          <p:cNvSpPr>
            <a:spLocks noGrp="1"/>
          </p:cNvSpPr>
          <p:nvPr>
            <p:ph type="body" sz="quarter" idx="4294967295"/>
          </p:nvPr>
        </p:nvSpPr>
        <p:spPr bwMode="auto">
          <a:xfrm>
            <a:off x="2514600" y="6324600"/>
            <a:ext cx="4267200" cy="381000"/>
          </a:xfrm>
          <a:prstGeom prst="rect">
            <a:avLst/>
          </a:prstGeom>
          <a:noFill/>
          <a:ln>
            <a:miter lim="800000"/>
            <a:headEnd/>
            <a:tailEnd/>
          </a:ln>
        </p:spPr>
        <p:txBody>
          <a:bodyPr bIns="0" anchor="b"/>
          <a:lstStyle/>
          <a:p>
            <a:pPr marL="0" indent="0" algn="ctr" eaLnBrk="1" hangingPunct="1">
              <a:buFontTx/>
              <a:buNone/>
            </a:pPr>
            <a:r>
              <a:rPr lang="en-US" sz="1200" smtClean="0">
                <a:latin typeface="Verdana" pitchFamily="34" charset="0"/>
              </a:rPr>
              <a:t>Q16. With which of the following do you assist your care recipient?  (Select as many as apply)	</a:t>
            </a:r>
          </a:p>
        </p:txBody>
      </p:sp>
      <p:graphicFrame>
        <p:nvGraphicFramePr>
          <p:cNvPr id="216069" name="Chart 10"/>
          <p:cNvGraphicFramePr>
            <a:graphicFrameLocks/>
          </p:cNvGraphicFramePr>
          <p:nvPr/>
        </p:nvGraphicFramePr>
        <p:xfrm>
          <a:off x="18300" y="1987550"/>
          <a:ext cx="4175125" cy="4173538"/>
        </p:xfrm>
        <a:graphic>
          <a:graphicData uri="http://schemas.openxmlformats.org/presentationml/2006/ole">
            <mc:AlternateContent xmlns:mc="http://schemas.openxmlformats.org/markup-compatibility/2006">
              <mc:Choice xmlns:v="urn:schemas-microsoft-com:vml" Requires="v">
                <p:oleObj spid="_x0000_s216075" r:id="rId5" imgW="4176122" imgH="4176122" progId="Excel.Sheet.8">
                  <p:embed/>
                </p:oleObj>
              </mc:Choice>
              <mc:Fallback>
                <p:oleObj r:id="rId5" imgW="4176122" imgH="4176122" progId="Excel.Sheet.8">
                  <p:embed/>
                  <p:pic>
                    <p:nvPicPr>
                      <p:cNvPr id="0" name="Chart 1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00" y="1987550"/>
                        <a:ext cx="4175125" cy="417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77" name="TextBox 6"/>
          <p:cNvSpPr txBox="1">
            <a:spLocks noChangeArrowheads="1"/>
          </p:cNvSpPr>
          <p:nvPr/>
        </p:nvSpPr>
        <p:spPr bwMode="auto">
          <a:xfrm>
            <a:off x="3357680" y="2741613"/>
            <a:ext cx="698500" cy="461962"/>
          </a:xfrm>
          <a:prstGeom prst="rect">
            <a:avLst/>
          </a:prstGeom>
          <a:noFill/>
          <a:ln w="9525">
            <a:noFill/>
            <a:miter lim="800000"/>
            <a:headEnd/>
            <a:tailEnd/>
          </a:ln>
        </p:spPr>
        <p:txBody>
          <a:bodyPr wrap="none">
            <a:spAutoFit/>
          </a:bodyPr>
          <a:lstStyle/>
          <a:p>
            <a:pPr algn="ctr"/>
            <a:r>
              <a:rPr lang="en-US" sz="1200" dirty="0">
                <a:latin typeface="Tahoma" pitchFamily="34" charset="0"/>
              </a:rPr>
              <a:t>ADLs</a:t>
            </a:r>
          </a:p>
          <a:p>
            <a:pPr algn="ctr"/>
            <a:r>
              <a:rPr lang="en-US" sz="1200" dirty="0" err="1">
                <a:latin typeface="Tahoma" pitchFamily="34" charset="0"/>
              </a:rPr>
              <a:t>Avg</a:t>
            </a:r>
            <a:r>
              <a:rPr lang="en-US" sz="1200" dirty="0">
                <a:latin typeface="Tahoma" pitchFamily="34" charset="0"/>
              </a:rPr>
              <a:t> 3.0</a:t>
            </a:r>
          </a:p>
        </p:txBody>
      </p:sp>
      <p:sp>
        <p:nvSpPr>
          <p:cNvPr id="216078" name="TextBox 7"/>
          <p:cNvSpPr txBox="1">
            <a:spLocks noChangeArrowheads="1"/>
          </p:cNvSpPr>
          <p:nvPr/>
        </p:nvSpPr>
        <p:spPr bwMode="auto">
          <a:xfrm>
            <a:off x="3813050" y="4752975"/>
            <a:ext cx="698500" cy="460375"/>
          </a:xfrm>
          <a:prstGeom prst="rect">
            <a:avLst/>
          </a:prstGeom>
          <a:noFill/>
          <a:ln w="9525">
            <a:noFill/>
            <a:miter lim="800000"/>
            <a:headEnd/>
            <a:tailEnd/>
          </a:ln>
        </p:spPr>
        <p:txBody>
          <a:bodyPr wrap="none">
            <a:spAutoFit/>
          </a:bodyPr>
          <a:lstStyle/>
          <a:p>
            <a:pPr algn="ctr"/>
            <a:r>
              <a:rPr lang="en-US" sz="1200" dirty="0">
                <a:latin typeface="Tahoma" pitchFamily="34" charset="0"/>
              </a:rPr>
              <a:t>IADLs</a:t>
            </a:r>
          </a:p>
          <a:p>
            <a:pPr algn="ctr"/>
            <a:r>
              <a:rPr lang="en-US" sz="1200" dirty="0" err="1">
                <a:latin typeface="Tahoma" pitchFamily="34" charset="0"/>
              </a:rPr>
              <a:t>Avg</a:t>
            </a:r>
            <a:r>
              <a:rPr lang="en-US" sz="1200" dirty="0">
                <a:latin typeface="Tahoma" pitchFamily="34" charset="0"/>
              </a:rPr>
              <a:t> 5.4</a:t>
            </a:r>
          </a:p>
        </p:txBody>
      </p:sp>
      <p:sp>
        <p:nvSpPr>
          <p:cNvPr id="216079" name="Right Brace 8"/>
          <p:cNvSpPr>
            <a:spLocks/>
          </p:cNvSpPr>
          <p:nvPr/>
        </p:nvSpPr>
        <p:spPr bwMode="auto">
          <a:xfrm>
            <a:off x="2902310" y="2138363"/>
            <a:ext cx="455613" cy="1517650"/>
          </a:xfrm>
          <a:prstGeom prst="rightBrace">
            <a:avLst>
              <a:gd name="adj1" fmla="val 8328"/>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sp>
        <p:nvSpPr>
          <p:cNvPr id="216080" name="Right Brace 12"/>
          <p:cNvSpPr>
            <a:spLocks/>
          </p:cNvSpPr>
          <p:nvPr/>
        </p:nvSpPr>
        <p:spPr bwMode="auto">
          <a:xfrm>
            <a:off x="3357680" y="3884613"/>
            <a:ext cx="460375" cy="1897062"/>
          </a:xfrm>
          <a:prstGeom prst="rightBrace">
            <a:avLst>
              <a:gd name="adj1" fmla="val 8337"/>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graphicFrame>
        <p:nvGraphicFramePr>
          <p:cNvPr id="216074" name="Chart 13"/>
          <p:cNvGraphicFramePr>
            <a:graphicFrameLocks/>
          </p:cNvGraphicFramePr>
          <p:nvPr/>
        </p:nvGraphicFramePr>
        <p:xfrm>
          <a:off x="4723790" y="1911100"/>
          <a:ext cx="4173537" cy="4173538"/>
        </p:xfrm>
        <a:graphic>
          <a:graphicData uri="http://schemas.openxmlformats.org/presentationml/2006/ole">
            <mc:AlternateContent xmlns:mc="http://schemas.openxmlformats.org/markup-compatibility/2006">
              <mc:Choice xmlns:v="urn:schemas-microsoft-com:vml" Requires="v">
                <p:oleObj spid="_x0000_s216076" r:id="rId8" imgW="4170025" imgH="4176122" progId="Excel.Sheet.8">
                  <p:embed/>
                </p:oleObj>
              </mc:Choice>
              <mc:Fallback>
                <p:oleObj r:id="rId8" imgW="4170025" imgH="4176122" progId="Excel.Sheet.8">
                  <p:embed/>
                  <p:pic>
                    <p:nvPicPr>
                      <p:cNvPr id="0" name="Chart 13"/>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23790" y="1911100"/>
                        <a:ext cx="4173537" cy="417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81" name="Right Brace 15"/>
          <p:cNvSpPr>
            <a:spLocks/>
          </p:cNvSpPr>
          <p:nvPr/>
        </p:nvSpPr>
        <p:spPr bwMode="auto">
          <a:xfrm>
            <a:off x="7526900" y="2138363"/>
            <a:ext cx="460375" cy="1517650"/>
          </a:xfrm>
          <a:prstGeom prst="rightBrace">
            <a:avLst>
              <a:gd name="adj1" fmla="val 8333"/>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sp>
        <p:nvSpPr>
          <p:cNvPr id="216082" name="Right Brace 17"/>
          <p:cNvSpPr>
            <a:spLocks/>
          </p:cNvSpPr>
          <p:nvPr/>
        </p:nvSpPr>
        <p:spPr bwMode="auto">
          <a:xfrm>
            <a:off x="7982270" y="3884613"/>
            <a:ext cx="460375" cy="1897062"/>
          </a:xfrm>
          <a:prstGeom prst="rightBrace">
            <a:avLst>
              <a:gd name="adj1" fmla="val 8337"/>
              <a:gd name="adj2" fmla="val 50000"/>
            </a:avLst>
          </a:prstGeom>
          <a:noFill/>
          <a:ln w="9525" algn="ctr">
            <a:solidFill>
              <a:schemeClr val="tx1"/>
            </a:solidFill>
            <a:round/>
            <a:headEnd/>
            <a:tailEnd/>
          </a:ln>
        </p:spPr>
        <p:txBody>
          <a:bodyPr/>
          <a:lstStyle/>
          <a:p>
            <a:pPr eaLnBrk="0" hangingPunct="0"/>
            <a:endParaRPr lang="en-US" sz="1600">
              <a:solidFill>
                <a:srgbClr val="626366"/>
              </a:solidFill>
              <a:latin typeface="Verdana" pitchFamily="34" charset="0"/>
              <a:ea typeface="MS PGothic"/>
              <a:cs typeface="MS PGothic"/>
            </a:endParaRPr>
          </a:p>
        </p:txBody>
      </p:sp>
      <p:sp>
        <p:nvSpPr>
          <p:cNvPr id="216083" name="TextBox 19"/>
          <p:cNvSpPr txBox="1">
            <a:spLocks noChangeArrowheads="1"/>
          </p:cNvSpPr>
          <p:nvPr/>
        </p:nvSpPr>
        <p:spPr bwMode="auto">
          <a:xfrm>
            <a:off x="929040" y="1447800"/>
            <a:ext cx="3035800" cy="338554"/>
          </a:xfrm>
          <a:prstGeom prst="rect">
            <a:avLst/>
          </a:prstGeom>
          <a:noFill/>
          <a:ln w="9525">
            <a:noFill/>
            <a:miter lim="800000"/>
            <a:headEnd/>
            <a:tailEnd/>
          </a:ln>
        </p:spPr>
        <p:txBody>
          <a:bodyPr wrap="square">
            <a:spAutoFit/>
          </a:bodyPr>
          <a:lstStyle/>
          <a:p>
            <a:pPr algn="ctr"/>
            <a:r>
              <a:rPr lang="en-US" sz="1600" b="1" dirty="0">
                <a:latin typeface="Tahoma" pitchFamily="34" charset="0"/>
              </a:rPr>
              <a:t>Thrown Suddenly Into Role</a:t>
            </a:r>
          </a:p>
        </p:txBody>
      </p:sp>
      <p:sp>
        <p:nvSpPr>
          <p:cNvPr id="216084" name="TextBox 20"/>
          <p:cNvSpPr txBox="1">
            <a:spLocks noChangeArrowheads="1"/>
          </p:cNvSpPr>
          <p:nvPr/>
        </p:nvSpPr>
        <p:spPr bwMode="auto">
          <a:xfrm>
            <a:off x="4951475" y="1447800"/>
            <a:ext cx="3024125" cy="338554"/>
          </a:xfrm>
          <a:prstGeom prst="rect">
            <a:avLst/>
          </a:prstGeom>
          <a:noFill/>
          <a:ln w="9525">
            <a:noFill/>
            <a:miter lim="800000"/>
            <a:headEnd/>
            <a:tailEnd/>
          </a:ln>
        </p:spPr>
        <p:txBody>
          <a:bodyPr wrap="square">
            <a:spAutoFit/>
          </a:bodyPr>
          <a:lstStyle/>
          <a:p>
            <a:pPr algn="ctr"/>
            <a:r>
              <a:rPr lang="en-US" sz="1600" b="1" dirty="0">
                <a:latin typeface="Tahoma" pitchFamily="34" charset="0"/>
              </a:rPr>
              <a:t>Role Developed Slowly</a:t>
            </a:r>
          </a:p>
        </p:txBody>
      </p:sp>
      <p:sp>
        <p:nvSpPr>
          <p:cNvPr id="216085" name="TextBox 21"/>
          <p:cNvSpPr txBox="1">
            <a:spLocks noChangeArrowheads="1"/>
          </p:cNvSpPr>
          <p:nvPr/>
        </p:nvSpPr>
        <p:spPr bwMode="auto">
          <a:xfrm>
            <a:off x="7971830" y="2667000"/>
            <a:ext cx="698500" cy="461963"/>
          </a:xfrm>
          <a:prstGeom prst="rect">
            <a:avLst/>
          </a:prstGeom>
          <a:noFill/>
          <a:ln w="9525">
            <a:noFill/>
            <a:miter lim="800000"/>
            <a:headEnd/>
            <a:tailEnd/>
          </a:ln>
        </p:spPr>
        <p:txBody>
          <a:bodyPr wrap="none">
            <a:spAutoFit/>
          </a:bodyPr>
          <a:lstStyle/>
          <a:p>
            <a:pPr algn="ctr"/>
            <a:r>
              <a:rPr lang="en-US" sz="1200" dirty="0">
                <a:latin typeface="Tahoma" pitchFamily="34" charset="0"/>
              </a:rPr>
              <a:t>ADLs</a:t>
            </a:r>
          </a:p>
          <a:p>
            <a:pPr algn="ctr"/>
            <a:r>
              <a:rPr lang="en-US" sz="1200" dirty="0" err="1">
                <a:latin typeface="Tahoma" pitchFamily="34" charset="0"/>
              </a:rPr>
              <a:t>Avg</a:t>
            </a:r>
            <a:r>
              <a:rPr lang="en-US" sz="1200" dirty="0">
                <a:latin typeface="Tahoma" pitchFamily="34" charset="0"/>
              </a:rPr>
              <a:t> 2.0</a:t>
            </a:r>
          </a:p>
        </p:txBody>
      </p:sp>
      <p:sp>
        <p:nvSpPr>
          <p:cNvPr id="216086" name="TextBox 22"/>
          <p:cNvSpPr txBox="1">
            <a:spLocks noChangeArrowheads="1"/>
          </p:cNvSpPr>
          <p:nvPr/>
        </p:nvSpPr>
        <p:spPr bwMode="auto">
          <a:xfrm>
            <a:off x="8275410" y="4648200"/>
            <a:ext cx="698500" cy="461963"/>
          </a:xfrm>
          <a:prstGeom prst="rect">
            <a:avLst/>
          </a:prstGeom>
          <a:noFill/>
          <a:ln w="9525">
            <a:noFill/>
            <a:miter lim="800000"/>
            <a:headEnd/>
            <a:tailEnd/>
          </a:ln>
        </p:spPr>
        <p:txBody>
          <a:bodyPr wrap="none">
            <a:spAutoFit/>
          </a:bodyPr>
          <a:lstStyle/>
          <a:p>
            <a:pPr algn="ctr"/>
            <a:r>
              <a:rPr lang="en-US" sz="1200" dirty="0">
                <a:latin typeface="Tahoma" pitchFamily="34" charset="0"/>
              </a:rPr>
              <a:t>IADLs</a:t>
            </a:r>
          </a:p>
          <a:p>
            <a:pPr algn="ctr"/>
            <a:r>
              <a:rPr lang="en-US" sz="1200" dirty="0" err="1">
                <a:latin typeface="Tahoma" pitchFamily="34" charset="0"/>
              </a:rPr>
              <a:t>Avg</a:t>
            </a:r>
            <a:r>
              <a:rPr lang="en-US" sz="1200" dirty="0">
                <a:latin typeface="Tahoma" pitchFamily="34" charset="0"/>
              </a:rPr>
              <a:t> 5.0</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90" name="Title 9"/>
          <p:cNvSpPr>
            <a:spLocks noGrp="1"/>
          </p:cNvSpPr>
          <p:nvPr>
            <p:ph type="title" idx="4294967295"/>
          </p:nvPr>
        </p:nvSpPr>
        <p:spPr bwMode="auto">
          <a:xfrm>
            <a:off x="398463" y="88900"/>
            <a:ext cx="8255000" cy="928688"/>
          </a:xfrm>
          <a:prstGeom prst="rect">
            <a:avLst/>
          </a:prstGeom>
          <a:noFill/>
          <a:ln>
            <a:miter lim="800000"/>
            <a:headEnd/>
            <a:tailEnd/>
          </a:ln>
        </p:spPr>
        <p:txBody>
          <a:bodyPr anchor="ctr"/>
          <a:lstStyle/>
          <a:p>
            <a:pPr algn="l" eaLnBrk="1" hangingPunct="1"/>
            <a:r>
              <a:rPr lang="en-US" sz="3600" dirty="0" smtClean="0">
                <a:solidFill>
                  <a:schemeClr val="bg1"/>
                </a:solidFill>
                <a:latin typeface="Verdana" pitchFamily="34" charset="0"/>
              </a:rPr>
              <a:t>Top Concerns</a:t>
            </a:r>
          </a:p>
        </p:txBody>
      </p:sp>
      <p:sp>
        <p:nvSpPr>
          <p:cNvPr id="221191" name="Text Placeholder 13"/>
          <p:cNvSpPr>
            <a:spLocks noGrp="1"/>
          </p:cNvSpPr>
          <p:nvPr>
            <p:ph type="body" sz="quarter" idx="4294967295"/>
          </p:nvPr>
        </p:nvSpPr>
        <p:spPr bwMode="auto">
          <a:xfrm>
            <a:off x="0" y="6324600"/>
            <a:ext cx="8897938" cy="381000"/>
          </a:xfrm>
          <a:prstGeom prst="rect">
            <a:avLst/>
          </a:prstGeom>
          <a:noFill/>
          <a:ln>
            <a:miter lim="800000"/>
            <a:headEnd/>
            <a:tailEnd/>
          </a:ln>
        </p:spPr>
        <p:txBody>
          <a:bodyPr bIns="0" anchor="b"/>
          <a:lstStyle/>
          <a:p>
            <a:pPr marL="0" indent="0" algn="ctr" eaLnBrk="1" hangingPunct="1">
              <a:buFontTx/>
              <a:buNone/>
            </a:pPr>
            <a:r>
              <a:rPr lang="en-US" sz="1000" smtClean="0">
                <a:latin typeface="Verdana" pitchFamily="34" charset="0"/>
              </a:rPr>
              <a:t>15. Please rank your level of concern about the following challenges you face as a caregiver (Very, Somewhat, Not Very, Not at All)</a:t>
            </a:r>
          </a:p>
        </p:txBody>
      </p:sp>
      <p:graphicFrame>
        <p:nvGraphicFramePr>
          <p:cNvPr id="221189" name="Chart 6"/>
          <p:cNvGraphicFramePr>
            <a:graphicFrameLocks/>
          </p:cNvGraphicFramePr>
          <p:nvPr/>
        </p:nvGraphicFramePr>
        <p:xfrm>
          <a:off x="169863" y="1303338"/>
          <a:ext cx="8636000" cy="5010150"/>
        </p:xfrm>
        <a:graphic>
          <a:graphicData uri="http://schemas.openxmlformats.org/presentationml/2006/ole">
            <mc:AlternateContent xmlns:mc="http://schemas.openxmlformats.org/markup-compatibility/2006">
              <mc:Choice xmlns:v="urn:schemas-microsoft-com:vml" Requires="v">
                <p:oleObj spid="_x0000_s221190" name="Worksheet" r:id="rId5" imgW="8632684" imgH="4194412" progId="Excel.Sheet.8">
                  <p:embed/>
                </p:oleObj>
              </mc:Choice>
              <mc:Fallback>
                <p:oleObj name="Worksheet" r:id="rId5" imgW="8632684" imgH="4194412" progId="Excel.Sheet.8">
                  <p:embed/>
                  <p:pic>
                    <p:nvPicPr>
                      <p:cNvPr id="0" name="Chart 6"/>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863" y="1303338"/>
                        <a:ext cx="8636000" cy="5010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3" name="Title 9"/>
          <p:cNvSpPr>
            <a:spLocks noGrp="1"/>
          </p:cNvSpPr>
          <p:nvPr>
            <p:ph type="title" idx="4294967295"/>
          </p:nvPr>
        </p:nvSpPr>
        <p:spPr bwMode="auto">
          <a:xfrm>
            <a:off x="322263" y="0"/>
            <a:ext cx="8255000" cy="928688"/>
          </a:xfrm>
          <a:prstGeom prst="rect">
            <a:avLst/>
          </a:prstGeom>
          <a:noFill/>
          <a:ln>
            <a:miter lim="800000"/>
            <a:headEnd/>
            <a:tailEnd/>
          </a:ln>
        </p:spPr>
        <p:txBody>
          <a:bodyPr anchor="ctr"/>
          <a:lstStyle/>
          <a:p>
            <a:pPr algn="l" eaLnBrk="1" hangingPunct="1"/>
            <a:r>
              <a:rPr lang="en-US" sz="3600" dirty="0" smtClean="0">
                <a:solidFill>
                  <a:schemeClr val="bg1"/>
                </a:solidFill>
                <a:latin typeface="Verdana" pitchFamily="34" charset="0"/>
              </a:rPr>
              <a:t>Concerns by Caregiving Role</a:t>
            </a:r>
          </a:p>
        </p:txBody>
      </p:sp>
      <p:graphicFrame>
        <p:nvGraphicFramePr>
          <p:cNvPr id="223305" name="Group 73"/>
          <p:cNvGraphicFramePr>
            <a:graphicFrameLocks noGrp="1"/>
          </p:cNvGraphicFramePr>
          <p:nvPr/>
        </p:nvGraphicFramePr>
        <p:xfrm>
          <a:off x="549275" y="1911350"/>
          <a:ext cx="7969250" cy="4624412"/>
        </p:xfrm>
        <a:graphic>
          <a:graphicData uri="http://schemas.openxmlformats.org/drawingml/2006/table">
            <a:tbl>
              <a:tblPr/>
              <a:tblGrid>
                <a:gridCol w="1779588"/>
                <a:gridCol w="1408112"/>
                <a:gridCol w="1592263"/>
                <a:gridCol w="1595437"/>
                <a:gridCol w="1593850"/>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dirty="0" smtClean="0">
                        <a:ln>
                          <a:noFill/>
                        </a:ln>
                        <a:solidFill>
                          <a:srgbClr val="FFFFFF"/>
                        </a:solidFill>
                        <a:effectLst/>
                        <a:latin typeface="Tahoma" pitchFamily="34" charset="0"/>
                        <a:ea typeface="ヒラギノ角ゴ Pro W3"/>
                        <a:cs typeface="ヒラギノ角ゴ Pro W3"/>
                      </a:endParaRP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FFFFFF"/>
                          </a:solidFill>
                          <a:effectLst/>
                          <a:latin typeface="Tahoma" pitchFamily="34" charset="0"/>
                          <a:ea typeface="ヒラギノ角ゴ Pro W3"/>
                          <a:cs typeface="ヒラギノ角ゴ Pro W3"/>
                        </a:rPr>
                        <a:t>Caregiving Role</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889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 “Very” Concerned about</a:t>
                      </a:r>
                    </a:p>
                  </a:txBody>
                  <a:tcPr marL="9211" marR="9211" marT="921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Sole provider</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Primary with help</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Verdana" pitchFamily="34" charset="0"/>
                          <a:ea typeface="ヒラギノ角ゴ Pro W3"/>
                          <a:cs typeface="ヒラギノ角ゴ Pro W3"/>
                        </a:rPr>
                        <a:t>One of many who share</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Help but not primary</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Not enough respite care</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62%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52%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Taking care of your personal health</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53%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Meeting monthly financial needs</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53%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43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Lack of paid home health support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3429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Feelings of isolation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18%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6159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Having adequate health insurance for yourself</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Your employment situation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275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Transportation for care recipient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27%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bl>
          </a:graphicData>
        </a:graphic>
      </p:graphicFrame>
      <p:sp>
        <p:nvSpPr>
          <p:cNvPr id="223299" name="TextBox 11"/>
          <p:cNvSpPr txBox="1">
            <a:spLocks noChangeArrowheads="1"/>
          </p:cNvSpPr>
          <p:nvPr/>
        </p:nvSpPr>
        <p:spPr bwMode="auto">
          <a:xfrm>
            <a:off x="169863" y="1228725"/>
            <a:ext cx="8651875" cy="584775"/>
          </a:xfrm>
          <a:prstGeom prst="rect">
            <a:avLst/>
          </a:prstGeom>
          <a:noFill/>
          <a:ln w="9525">
            <a:noFill/>
            <a:miter lim="800000"/>
            <a:headEnd/>
            <a:tailEnd/>
          </a:ln>
        </p:spPr>
        <p:txBody>
          <a:bodyPr>
            <a:spAutoFit/>
          </a:bodyPr>
          <a:lstStyle/>
          <a:p>
            <a:pPr marL="174625" indent="-174625">
              <a:buFont typeface="Arial" charset="0"/>
              <a:buNone/>
            </a:pPr>
            <a:r>
              <a:rPr lang="en-US" sz="1600" dirty="0">
                <a:latin typeface="Verdana" pitchFamily="34" charset="0"/>
              </a:rPr>
              <a:t>Sole providers are the most concerned about the challenges of</a:t>
            </a:r>
          </a:p>
          <a:p>
            <a:pPr marL="174625" indent="-174625">
              <a:buFont typeface="Arial" charset="0"/>
              <a:buNone/>
            </a:pPr>
            <a:r>
              <a:rPr lang="en-US" sz="1600" dirty="0">
                <a:latin typeface="Verdana" pitchFamily="34" charset="0"/>
              </a:rPr>
              <a:t>caregiving, especially not enough respite care, and feelings of </a:t>
            </a:r>
            <a:r>
              <a:rPr lang="en-US" sz="1600" dirty="0" smtClean="0">
                <a:latin typeface="Verdana" pitchFamily="34" charset="0"/>
              </a:rPr>
              <a:t>isolation.</a:t>
            </a:r>
            <a:endParaRPr lang="en-US" sz="1600" dirty="0">
              <a:latin typeface="Verdana"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29" name="Title 9"/>
          <p:cNvSpPr>
            <a:spLocks noGrp="1"/>
          </p:cNvSpPr>
          <p:nvPr>
            <p:ph type="title" idx="4294967295"/>
          </p:nvPr>
        </p:nvSpPr>
        <p:spPr bwMode="auto">
          <a:xfrm>
            <a:off x="169863" y="165100"/>
            <a:ext cx="8974137" cy="928688"/>
          </a:xfrm>
          <a:prstGeom prst="rect">
            <a:avLst/>
          </a:prstGeom>
          <a:noFill/>
          <a:ln>
            <a:miter lim="800000"/>
            <a:headEnd/>
            <a:tailEnd/>
          </a:ln>
        </p:spPr>
        <p:txBody>
          <a:bodyPr anchor="ctr"/>
          <a:lstStyle/>
          <a:p>
            <a:pPr algn="l" eaLnBrk="1" hangingPunct="1"/>
            <a:r>
              <a:rPr lang="en-US" sz="3600" dirty="0" smtClean="0">
                <a:solidFill>
                  <a:schemeClr val="bg1"/>
                </a:solidFill>
                <a:latin typeface="Verdana" pitchFamily="34" charset="0"/>
              </a:rPr>
              <a:t>Concerns by Duration of Caregiving</a:t>
            </a:r>
          </a:p>
        </p:txBody>
      </p:sp>
      <p:graphicFrame>
        <p:nvGraphicFramePr>
          <p:cNvPr id="227400" name="Group 72"/>
          <p:cNvGraphicFramePr>
            <a:graphicFrameLocks noGrp="1"/>
          </p:cNvGraphicFramePr>
          <p:nvPr/>
        </p:nvGraphicFramePr>
        <p:xfrm>
          <a:off x="776607" y="1531625"/>
          <a:ext cx="7666038" cy="5051132"/>
        </p:xfrm>
        <a:graphic>
          <a:graphicData uri="http://schemas.openxmlformats.org/drawingml/2006/table">
            <a:tbl>
              <a:tblPr/>
              <a:tblGrid>
                <a:gridCol w="1711325"/>
                <a:gridCol w="1354138"/>
                <a:gridCol w="1533525"/>
                <a:gridCol w="1533525"/>
                <a:gridCol w="1533525"/>
              </a:tblGrid>
              <a:tr h="3349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dirty="0" smtClean="0">
                        <a:ln>
                          <a:noFill/>
                        </a:ln>
                        <a:solidFill>
                          <a:srgbClr val="FFFFFF"/>
                        </a:solidFill>
                        <a:effectLst/>
                        <a:latin typeface="Tahoma" pitchFamily="34" charset="0"/>
                        <a:ea typeface="ヒラギノ角ゴ Pro W3"/>
                        <a:cs typeface="ヒラギノ角ゴ Pro W3"/>
                      </a:endParaRP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Verdana" pitchFamily="34" charset="0"/>
                          <a:ea typeface="ヒラギノ角ゴ Pro W3"/>
                          <a:cs typeface="ヒラギノ角ゴ Pro W3"/>
                        </a:rPr>
                        <a:t>Duration of Caregiving</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953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 “Very” Concerned about</a:t>
                      </a:r>
                    </a:p>
                  </a:txBody>
                  <a:tcPr marL="9211" marR="9211" marT="921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Less than 1 year</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1-5 years</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5-10 years</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Verdana" pitchFamily="34" charset="0"/>
                          <a:ea typeface="ヒラギノ角ゴ Pro W3"/>
                          <a:cs typeface="ヒラギノ角ゴ Pro W3"/>
                        </a:rPr>
                        <a:t>More than 10 years</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Not enough respite care</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45%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53%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51%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58%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Taking care of your personal health</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51%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Meeting monthly financial needs</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Lack of paid home health support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39%</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44%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3095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Feelings of isolation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625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Having adequate health insurance for yourself</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37%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31%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38%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Verdana" pitchFamily="34" charset="0"/>
                          <a:ea typeface="ヒラギノ角ゴ Pro W3"/>
                          <a:cs typeface="ヒラギノ角ゴ Pro W3"/>
                        </a:rPr>
                        <a:t>38%</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Your employment situation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43%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19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Transportation for care recipient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22%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27%</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1" name="Title 9"/>
          <p:cNvSpPr>
            <a:spLocks noGrp="1"/>
          </p:cNvSpPr>
          <p:nvPr>
            <p:ph type="title" idx="4294967295"/>
          </p:nvPr>
        </p:nvSpPr>
        <p:spPr bwMode="auto">
          <a:xfrm>
            <a:off x="246063" y="0"/>
            <a:ext cx="8897937" cy="928688"/>
          </a:xfrm>
          <a:prstGeom prst="rect">
            <a:avLst/>
          </a:prstGeom>
          <a:noFill/>
          <a:ln>
            <a:miter lim="800000"/>
            <a:headEnd/>
            <a:tailEnd/>
          </a:ln>
        </p:spPr>
        <p:txBody>
          <a:bodyPr anchor="ctr"/>
          <a:lstStyle/>
          <a:p>
            <a:pPr algn="l" eaLnBrk="1" hangingPunct="1"/>
            <a:r>
              <a:rPr lang="en-US" sz="3200" smtClean="0">
                <a:solidFill>
                  <a:schemeClr val="bg1"/>
                </a:solidFill>
                <a:latin typeface="Verdana" pitchFamily="34" charset="0"/>
              </a:rPr>
              <a:t>Concerns by Evolution of Caregiving Role</a:t>
            </a:r>
          </a:p>
        </p:txBody>
      </p:sp>
      <p:graphicFrame>
        <p:nvGraphicFramePr>
          <p:cNvPr id="225330" name="Group 50"/>
          <p:cNvGraphicFramePr>
            <a:graphicFrameLocks noGrp="1"/>
          </p:cNvGraphicFramePr>
          <p:nvPr/>
        </p:nvGraphicFramePr>
        <p:xfrm>
          <a:off x="700712" y="1911100"/>
          <a:ext cx="7666038" cy="4516135"/>
        </p:xfrm>
        <a:graphic>
          <a:graphicData uri="http://schemas.openxmlformats.org/drawingml/2006/table">
            <a:tbl>
              <a:tblPr/>
              <a:tblGrid>
                <a:gridCol w="2852738"/>
                <a:gridCol w="2257425"/>
                <a:gridCol w="2555875"/>
              </a:tblGrid>
              <a:tr h="342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1" i="0" u="none" strike="noStrike" cap="none" normalizeH="0" baseline="0" dirty="0" smtClean="0">
                        <a:ln>
                          <a:noFill/>
                        </a:ln>
                        <a:solidFill>
                          <a:srgbClr val="FFFFFF"/>
                        </a:solidFill>
                        <a:effectLst/>
                        <a:latin typeface="Tahoma" pitchFamily="34" charset="0"/>
                        <a:ea typeface="ヒラギノ角ゴ Pro W3"/>
                        <a:cs typeface="ヒラギノ角ゴ Pro W3"/>
                      </a:endParaRP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FFFFFF"/>
                          </a:solidFill>
                          <a:effectLst/>
                          <a:latin typeface="Tahoma" pitchFamily="34" charset="0"/>
                          <a:ea typeface="ヒラギノ角ゴ Pro W3"/>
                          <a:cs typeface="ヒラギノ角ゴ Pro W3"/>
                        </a:rPr>
                        <a:t>Evolution of Caregiving Role</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70C0"/>
                    </a:solidFill>
                  </a:tcPr>
                </a:tc>
                <a:tc hMerge="1">
                  <a:txBody>
                    <a:bodyPr/>
                    <a:lstStyle/>
                    <a:p>
                      <a:endParaRPr lang="en-US"/>
                    </a:p>
                  </a:txBody>
                  <a:tcPr/>
                </a:tc>
              </a:tr>
              <a:tr h="5080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 “Very” Concerned about</a:t>
                      </a:r>
                    </a:p>
                  </a:txBody>
                  <a:tcPr marL="9211" marR="9211" marT="9211"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Thrown suddenly into role</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ea typeface="ヒラギノ角ゴ Pro W3"/>
                          <a:cs typeface="ヒラギノ角ゴ Pro W3"/>
                        </a:rPr>
                        <a:t>Role developed slowly over years</a:t>
                      </a:r>
                    </a:p>
                  </a:txBody>
                  <a:tcPr marL="88421" marR="88421" marT="44211" marB="442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Not enough respite care</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60%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Taking care of your personal health</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53%</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42%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Meeting monthly financial needs</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51%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42%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Lack of paid home health support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36%</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3429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Your employment situation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6397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Feelings of isolation</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41%</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34%</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Having adequate health insurance for yourself</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40%</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32%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E7E7"/>
                    </a:solidFill>
                  </a:tcPr>
                </a:tc>
              </a:tr>
              <a:tr h="430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Transportation for care recipient</a:t>
                      </a:r>
                    </a:p>
                  </a:txBody>
                  <a:tcPr marL="9211" marR="9211" marT="9211"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0000"/>
                          </a:solidFill>
                          <a:effectLst/>
                          <a:latin typeface="Verdana" pitchFamily="34" charset="0"/>
                          <a:ea typeface="ヒラギノ角ゴ Pro W3"/>
                          <a:cs typeface="ヒラギノ角ゴ Pro W3"/>
                        </a:rPr>
                        <a:t>25%</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22%</a:t>
                      </a:r>
                    </a:p>
                  </a:txBody>
                  <a:tcPr marL="88421" marR="88421" marT="44211" marB="4421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CBCB"/>
                    </a:solidFill>
                  </a:tcPr>
                </a:tc>
              </a:tr>
            </a:tbl>
          </a:graphicData>
        </a:graphic>
      </p:graphicFrame>
      <p:sp>
        <p:nvSpPr>
          <p:cNvPr id="225327" name="TextBox 11"/>
          <p:cNvSpPr txBox="1">
            <a:spLocks noChangeArrowheads="1"/>
          </p:cNvSpPr>
          <p:nvPr/>
        </p:nvSpPr>
        <p:spPr bwMode="auto">
          <a:xfrm>
            <a:off x="549275" y="1228725"/>
            <a:ext cx="8137525" cy="581025"/>
          </a:xfrm>
          <a:prstGeom prst="rect">
            <a:avLst/>
          </a:prstGeom>
          <a:noFill/>
          <a:ln w="9525">
            <a:noFill/>
            <a:miter lim="800000"/>
            <a:headEnd/>
            <a:tailEnd/>
          </a:ln>
        </p:spPr>
        <p:txBody>
          <a:bodyPr>
            <a:spAutoFit/>
          </a:bodyPr>
          <a:lstStyle/>
          <a:p>
            <a:pPr marL="174625" indent="-174625">
              <a:buFont typeface="Arial" charset="0"/>
              <a:buNone/>
            </a:pPr>
            <a:r>
              <a:rPr lang="en-US" sz="1600">
                <a:latin typeface="Verdana" pitchFamily="34" charset="0"/>
              </a:rPr>
              <a:t>Those thrown suddenly into the caregiving role are the most concerned</a:t>
            </a:r>
          </a:p>
          <a:p>
            <a:pPr marL="174625" indent="-174625">
              <a:buFont typeface="Arial" charset="0"/>
              <a:buNone/>
            </a:pPr>
            <a:r>
              <a:rPr lang="en-US" sz="1600">
                <a:latin typeface="Verdana" pitchFamily="34" charset="0"/>
              </a:rPr>
              <a:t>about the challenges of caregiving, especially not enough respite care.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ChangeArrowheads="1"/>
          </p:cNvSpPr>
          <p:nvPr/>
        </p:nvSpPr>
        <p:spPr bwMode="auto">
          <a:xfrm>
            <a:off x="473670" y="1671174"/>
            <a:ext cx="834845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tabLst>
                <a:tab pos="495300"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These data suggest the need for further exploration into the various correlations of </a:t>
            </a:r>
          </a:p>
          <a:p>
            <a:pPr lvl="1">
              <a:tabLst>
                <a:tab pos="495300"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-family caregiver role (sole, primary, etc.)</a:t>
            </a:r>
          </a:p>
          <a:p>
            <a:pPr lvl="1">
              <a:tabLst>
                <a:tab pos="495300" algn="l"/>
              </a:tabLst>
            </a:pPr>
            <a:r>
              <a:rPr lang="en-US" dirty="0" smtClean="0">
                <a:latin typeface="Calibri" pitchFamily="34" charset="0"/>
                <a:ea typeface="Times New Roman" pitchFamily="18" charset="0"/>
                <a:cs typeface="Tahoma" pitchFamily="34" charset="0"/>
              </a:rPr>
              <a:t>-</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evolution of role </a:t>
            </a:r>
            <a:r>
              <a:rPr lang="en-US" dirty="0" smtClean="0">
                <a:latin typeface="Calibri" pitchFamily="34" charset="0"/>
                <a:ea typeface="Times New Roman" pitchFamily="18" charset="0"/>
                <a:cs typeface="Tahoma" pitchFamily="34" charset="0"/>
              </a:rPr>
              <a:t>(developed gradually or suddenly) </a:t>
            </a: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 </a:t>
            </a:r>
          </a:p>
          <a:p>
            <a:pPr lvl="1">
              <a:tabLst>
                <a:tab pos="495300"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-and duration of family caregiving. </a:t>
            </a:r>
          </a:p>
          <a:p>
            <a:pPr marL="0" marR="0" lvl="0" indent="0" algn="l" defTabSz="914400" rtl="0" eaLnBrk="1" fontAlgn="base" latinLnBrk="0" hangingPunct="1">
              <a:spcBef>
                <a:spcPct val="0"/>
              </a:spcBef>
              <a:spcAft>
                <a:spcPct val="0"/>
              </a:spcAft>
              <a:buClrTx/>
              <a:buSzTx/>
              <a:buFontTx/>
              <a:buNone/>
              <a:tabLst>
                <a:tab pos="495300" algn="l"/>
              </a:tabLst>
            </a:pPr>
            <a:endParaRPr lang="en-US" dirty="0" smtClean="0">
              <a:latin typeface="Calibri" pitchFamily="34" charset="0"/>
              <a:ea typeface="Times New Roman" pitchFamily="18" charset="0"/>
              <a:cs typeface="Tahoma" pitchFamily="34" charset="0"/>
            </a:endParaRPr>
          </a:p>
          <a:p>
            <a:pPr marL="0" marR="0" lvl="0" indent="0" algn="l" defTabSz="914400" rtl="0" eaLnBrk="1" fontAlgn="base" latinLnBrk="0" hangingPunct="1">
              <a:spcBef>
                <a:spcPct val="0"/>
              </a:spcBef>
              <a:spcAft>
                <a:spcPct val="0"/>
              </a:spcAft>
              <a:buClrTx/>
              <a:buSzTx/>
              <a:buFontTx/>
              <a:buNone/>
              <a:tabLst>
                <a:tab pos="495300" algn="l"/>
              </a:tabLst>
            </a:pPr>
            <a:r>
              <a:rPr kumimoji="0" lang="en-US" b="0" i="0" u="none" strike="noStrike" cap="none" normalizeH="0" baseline="0" dirty="0" smtClean="0">
                <a:ln>
                  <a:noFill/>
                </a:ln>
                <a:solidFill>
                  <a:schemeClr val="tx1"/>
                </a:solidFill>
                <a:effectLst/>
                <a:latin typeface="Calibri" pitchFamily="34" charset="0"/>
                <a:ea typeface="Times New Roman" pitchFamily="18" charset="0"/>
                <a:cs typeface="Tahoma" pitchFamily="34" charset="0"/>
              </a:rPr>
              <a:t>Caregiver</a:t>
            </a:r>
            <a:r>
              <a:rPr kumimoji="0" lang="en-US" b="0" i="0" u="none" strike="noStrike" cap="none" normalizeH="0" dirty="0" smtClean="0">
                <a:ln>
                  <a:noFill/>
                </a:ln>
                <a:solidFill>
                  <a:schemeClr val="tx1"/>
                </a:solidFill>
                <a:effectLst/>
                <a:latin typeface="Calibri" pitchFamily="34" charset="0"/>
                <a:ea typeface="Times New Roman" pitchFamily="18" charset="0"/>
                <a:cs typeface="Tahoma" pitchFamily="34" charset="0"/>
              </a:rPr>
              <a:t> interventions and programming can be developed  that is informed by  these correlations with messages tailored to the needs and concerns of specific subsets of the higher burden population.</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95300" algn="l"/>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9"/>
          <p:cNvSpPr txBox="1">
            <a:spLocks/>
          </p:cNvSpPr>
          <p:nvPr/>
        </p:nvSpPr>
        <p:spPr bwMode="auto">
          <a:xfrm>
            <a:off x="169863" y="165100"/>
            <a:ext cx="8974137" cy="928688"/>
          </a:xfrm>
          <a:prstGeom prst="rect">
            <a:avLst/>
          </a:prstGeom>
          <a:noFill/>
          <a:ln>
            <a:miter lim="800000"/>
            <a:headEnd/>
            <a:tailEnd/>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Verdana" pitchFamily="34" charset="0"/>
                <a:ea typeface="+mj-ea"/>
                <a:cs typeface="+mj-cs"/>
              </a:rPr>
              <a:t>Implications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NFCA</a:t>
            </a:r>
            <a:endParaRPr lang="en-US" dirty="0"/>
          </a:p>
        </p:txBody>
      </p:sp>
      <p:sp>
        <p:nvSpPr>
          <p:cNvPr id="3" name="Content Placeholder 2"/>
          <p:cNvSpPr>
            <a:spLocks noGrp="1"/>
          </p:cNvSpPr>
          <p:nvPr>
            <p:ph idx="1"/>
          </p:nvPr>
        </p:nvSpPr>
        <p:spPr/>
        <p:txBody>
          <a:bodyPr/>
          <a:lstStyle/>
          <a:p>
            <a:r>
              <a:rPr lang="en-US" sz="2800" dirty="0" smtClean="0"/>
              <a:t>NFCA is the nation’s family caregiver organization helping family caregivers build their confidence and capabilities through education, community, and advocacy, and striving to remove the barriers that make caregivers’ lives so much harder than they need to be.</a:t>
            </a:r>
          </a:p>
          <a:p>
            <a:r>
              <a:rPr lang="en-US" sz="2800" dirty="0" smtClean="0"/>
              <a:t>NFCA addresses the needs and concerns of all family caregivers regardless of their loved one’s age or diagnosis. Visit us at:</a:t>
            </a:r>
          </a:p>
          <a:p>
            <a:pPr algn="ctr">
              <a:buNone/>
            </a:pPr>
            <a:r>
              <a:rPr lang="en-US" sz="2400" b="1" dirty="0" smtClean="0">
                <a:solidFill>
                  <a:srgbClr val="FF0000"/>
                </a:solidFill>
              </a:rPr>
              <a:t>www.thefamilycaregiver.org</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73670" y="1455730"/>
            <a:ext cx="806317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3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is generally accepted that a family caregiver is considered a high burden family caregiver if they assist their loved one with personal care such as getting dressed, bathing and incontinence. While this survey indicates that half to two thirds of the respondents assist with these activities, the findings expand upon that by revealing the other characteristics of a high burden family caregiver.</a:t>
            </a:r>
          </a:p>
          <a:p>
            <a:pPr algn="r"/>
            <a:r>
              <a:rPr lang="en-US" sz="2400" dirty="0" smtClean="0">
                <a:latin typeface="Calibri" pitchFamily="34" charset="0"/>
                <a:cs typeface="Times New Roman" pitchFamily="18" charset="0"/>
              </a:rPr>
              <a:t>Suzanne Mintz</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9"/>
          <p:cNvSpPr txBox="1">
            <a:spLocks/>
          </p:cNvSpPr>
          <p:nvPr/>
        </p:nvSpPr>
        <p:spPr bwMode="auto">
          <a:xfrm>
            <a:off x="169863" y="165100"/>
            <a:ext cx="8974137" cy="928688"/>
          </a:xfrm>
          <a:prstGeom prst="rect">
            <a:avLst/>
          </a:prstGeom>
          <a:noFill/>
          <a:ln>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Verdana" pitchFamily="34" charset="0"/>
                <a:ea typeface="+mj-ea"/>
                <a:cs typeface="+mj-cs"/>
              </a:rPr>
              <a:t>Thank You!!!!</a:t>
            </a:r>
          </a:p>
        </p:txBody>
      </p:sp>
      <p:sp>
        <p:nvSpPr>
          <p:cNvPr id="4" name="Rectangle 3"/>
          <p:cNvSpPr/>
          <p:nvPr/>
        </p:nvSpPr>
        <p:spPr>
          <a:xfrm flipV="1">
            <a:off x="929040" y="1683415"/>
            <a:ext cx="7285920" cy="523220"/>
          </a:xfrm>
          <a:prstGeom prst="rect">
            <a:avLst/>
          </a:prstGeom>
        </p:spPr>
        <p:txBody>
          <a:bodyPr wrap="square">
            <a:spAutoFit/>
          </a:bodyPr>
          <a:lstStyle/>
          <a:p>
            <a:pPr lvl="0">
              <a:tabLst>
                <a:tab pos="495300" algn="l"/>
              </a:tabLst>
            </a:pPr>
            <a:r>
              <a:rPr lang="en-US" dirty="0" smtClean="0">
                <a:latin typeface="Calibri" pitchFamily="34" charset="0"/>
                <a:ea typeface="Times New Roman" pitchFamily="18" charset="0"/>
                <a:cs typeface="Tahoma" pitchFamily="34" charset="0"/>
              </a:rPr>
              <a:t>. </a:t>
            </a:r>
            <a:endParaRPr lang="en-US" dirty="0"/>
          </a:p>
        </p:txBody>
      </p:sp>
      <p:sp>
        <p:nvSpPr>
          <p:cNvPr id="5" name="Rectangle 4"/>
          <p:cNvSpPr/>
          <p:nvPr/>
        </p:nvSpPr>
        <p:spPr>
          <a:xfrm>
            <a:off x="1004935" y="1228398"/>
            <a:ext cx="6830550" cy="3539430"/>
          </a:xfrm>
          <a:prstGeom prst="rect">
            <a:avLst/>
          </a:prstGeom>
        </p:spPr>
        <p:txBody>
          <a:bodyPr wrap="square">
            <a:spAutoFit/>
          </a:bodyPr>
          <a:lstStyle/>
          <a:p>
            <a:pPr lvl="0">
              <a:tabLst>
                <a:tab pos="495300" algn="l"/>
              </a:tabLst>
            </a:pPr>
            <a:endParaRPr lang="en-US" sz="3200" dirty="0" smtClean="0">
              <a:latin typeface="Calibri" pitchFamily="34" charset="0"/>
              <a:ea typeface="Times New Roman" pitchFamily="18" charset="0"/>
              <a:cs typeface="Tahoma" pitchFamily="34" charset="0"/>
            </a:endParaRPr>
          </a:p>
          <a:p>
            <a:pPr lvl="0">
              <a:tabLst>
                <a:tab pos="495300" algn="l"/>
              </a:tabLst>
            </a:pPr>
            <a:endParaRPr lang="en-US" sz="3200" dirty="0" smtClean="0">
              <a:latin typeface="Calibri" pitchFamily="34" charset="0"/>
              <a:ea typeface="Times New Roman" pitchFamily="18" charset="0"/>
              <a:cs typeface="Tahoma" pitchFamily="34" charset="0"/>
            </a:endParaRPr>
          </a:p>
          <a:p>
            <a:pPr lvl="0">
              <a:tabLst>
                <a:tab pos="495300" algn="l"/>
              </a:tabLst>
            </a:pPr>
            <a:r>
              <a:rPr lang="en-US" sz="3200" b="1" dirty="0" smtClean="0">
                <a:latin typeface="Calibri" pitchFamily="34" charset="0"/>
                <a:ea typeface="Times New Roman" pitchFamily="18" charset="0"/>
                <a:cs typeface="Tahoma" pitchFamily="34" charset="0"/>
              </a:rPr>
              <a:t>National Family Caregivers Association </a:t>
            </a:r>
          </a:p>
          <a:p>
            <a:pPr lvl="0" algn="ctr">
              <a:tabLst>
                <a:tab pos="495300" algn="l"/>
              </a:tabLst>
            </a:pPr>
            <a:endParaRPr lang="en-US" sz="3200" dirty="0" smtClean="0">
              <a:latin typeface="Calibri" pitchFamily="34" charset="0"/>
              <a:ea typeface="Times New Roman" pitchFamily="18" charset="0"/>
              <a:cs typeface="Tahoma" pitchFamily="34" charset="0"/>
            </a:endParaRPr>
          </a:p>
          <a:p>
            <a:pPr lvl="0" algn="ctr">
              <a:tabLst>
                <a:tab pos="495300" algn="l"/>
              </a:tabLst>
            </a:pPr>
            <a:endParaRPr lang="en-US" sz="3200" b="1" dirty="0" smtClean="0">
              <a:latin typeface="Calibri" pitchFamily="34" charset="0"/>
              <a:ea typeface="Times New Roman" pitchFamily="18" charset="0"/>
              <a:cs typeface="Tahoma" pitchFamily="34" charset="0"/>
              <a:hlinkClick r:id="rId3"/>
            </a:endParaRPr>
          </a:p>
          <a:p>
            <a:pPr lvl="0" algn="ctr">
              <a:tabLst>
                <a:tab pos="495300" algn="l"/>
              </a:tabLst>
            </a:pPr>
            <a:endParaRPr lang="en-US" sz="3200" b="1" dirty="0" smtClean="0">
              <a:latin typeface="Calibri" pitchFamily="34" charset="0"/>
              <a:ea typeface="Times New Roman" pitchFamily="18" charset="0"/>
              <a:cs typeface="Tahoma" pitchFamily="34" charset="0"/>
              <a:hlinkClick r:id="rId3"/>
            </a:endParaRPr>
          </a:p>
          <a:p>
            <a:pPr lvl="0" algn="ctr">
              <a:tabLst>
                <a:tab pos="495300" algn="l"/>
              </a:tabLst>
            </a:pPr>
            <a:r>
              <a:rPr lang="en-US" sz="3200" b="1" dirty="0" smtClean="0">
                <a:latin typeface="Calibri" pitchFamily="34" charset="0"/>
                <a:ea typeface="Times New Roman" pitchFamily="18" charset="0"/>
                <a:cs typeface="Tahoma" pitchFamily="34" charset="0"/>
                <a:hlinkClick r:id="rId3"/>
              </a:rPr>
              <a:t>www.thefamilycaregiver.org</a:t>
            </a:r>
            <a:endParaRPr lang="en-US" sz="3200" b="1" dirty="0" smtClean="0">
              <a:latin typeface="Calibri" pitchFamily="34" charset="0"/>
              <a:ea typeface="Times New Roman" pitchFamily="18" charset="0"/>
              <a:cs typeface="Tahoma" pitchFamily="34" charset="0"/>
            </a:endParaRPr>
          </a:p>
        </p:txBody>
      </p:sp>
      <p:pic>
        <p:nvPicPr>
          <p:cNvPr id="8" name="Picture 7" descr="NFCA-ORG.jpg"/>
          <p:cNvPicPr>
            <a:picLocks noChangeAspect="1"/>
          </p:cNvPicPr>
          <p:nvPr/>
        </p:nvPicPr>
        <p:blipFill>
          <a:blip r:embed="rId4" cstate="print"/>
          <a:stretch>
            <a:fillRect/>
          </a:stretch>
        </p:blipFill>
        <p:spPr>
          <a:xfrm>
            <a:off x="3205889" y="2897735"/>
            <a:ext cx="2504535" cy="810665"/>
          </a:xfrm>
          <a:prstGeom prst="rect">
            <a:avLst/>
          </a:prstGeom>
        </p:spPr>
      </p:pic>
      <p:pic>
        <p:nvPicPr>
          <p:cNvPr id="9" name="Picture 8" descr="nfcacolor.JPG"/>
          <p:cNvPicPr>
            <a:picLocks noChangeAspect="1"/>
          </p:cNvPicPr>
          <p:nvPr/>
        </p:nvPicPr>
        <p:blipFill>
          <a:blip r:embed="rId5" cstate="print"/>
          <a:stretch>
            <a:fillRect/>
          </a:stretch>
        </p:blipFill>
        <p:spPr>
          <a:xfrm>
            <a:off x="2667000" y="2986087"/>
            <a:ext cx="3810000" cy="88582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idx="4294967295"/>
          </p:nvPr>
        </p:nvSpPr>
        <p:spPr bwMode="black">
          <a:xfrm>
            <a:off x="434975" y="187325"/>
            <a:ext cx="8255000" cy="928688"/>
          </a:xfrm>
          <a:prstGeom prst="rect">
            <a:avLst/>
          </a:prstGeom>
          <a:noFill/>
          <a:ln>
            <a:miter lim="800000"/>
            <a:headEnd/>
            <a:tailEnd/>
          </a:ln>
        </p:spPr>
        <p:txBody>
          <a:bodyPr anchor="ctr"/>
          <a:lstStyle/>
          <a:p>
            <a:pPr algn="l" eaLnBrk="1" hangingPunct="1"/>
            <a:r>
              <a:rPr lang="en-US" sz="3600" smtClean="0">
                <a:solidFill>
                  <a:schemeClr val="bg1"/>
                </a:solidFill>
                <a:latin typeface="Verdana" pitchFamily="34" charset="0"/>
              </a:rPr>
              <a:t>Methods</a:t>
            </a:r>
          </a:p>
        </p:txBody>
      </p:sp>
      <p:sp>
        <p:nvSpPr>
          <p:cNvPr id="40962" name="Content Placeholder 4"/>
          <p:cNvSpPr>
            <a:spLocks noGrp="1"/>
          </p:cNvSpPr>
          <p:nvPr>
            <p:ph idx="4294967295"/>
          </p:nvPr>
        </p:nvSpPr>
        <p:spPr bwMode="auto">
          <a:xfrm>
            <a:off x="398463" y="1228725"/>
            <a:ext cx="8255000" cy="5008390"/>
          </a:xfrm>
          <a:prstGeom prst="rect">
            <a:avLst/>
          </a:prstGeom>
          <a:noFill/>
          <a:ln>
            <a:miter lim="800000"/>
            <a:headEnd/>
            <a:tailEnd/>
          </a:ln>
        </p:spPr>
        <p:txBody>
          <a:bodyPr/>
          <a:lstStyle/>
          <a:p>
            <a:pPr marL="119063" indent="-119063" eaLnBrk="1" hangingPunct="1">
              <a:lnSpc>
                <a:spcPct val="95000"/>
              </a:lnSpc>
              <a:spcBef>
                <a:spcPts val="1800"/>
              </a:spcBef>
            </a:pPr>
            <a:r>
              <a:rPr lang="en-US" sz="2000" dirty="0" smtClean="0">
                <a:latin typeface="Verdana" pitchFamily="34" charset="0"/>
              </a:rPr>
              <a:t>NFCA and Allsup worked with independent research consultant Karen </a:t>
            </a:r>
            <a:r>
              <a:rPr lang="en-US" sz="2000" dirty="0" err="1" smtClean="0">
                <a:latin typeface="Verdana" pitchFamily="34" charset="0"/>
              </a:rPr>
              <a:t>Gershowitz</a:t>
            </a:r>
            <a:r>
              <a:rPr lang="en-US" sz="2000" dirty="0" smtClean="0">
                <a:latin typeface="Verdana" pitchFamily="34" charset="0"/>
              </a:rPr>
              <a:t> of Strategic Action, Inc. to develop the survey.</a:t>
            </a:r>
          </a:p>
          <a:p>
            <a:pPr marL="119063" indent="-119063" eaLnBrk="1" hangingPunct="1">
              <a:lnSpc>
                <a:spcPct val="95000"/>
              </a:lnSpc>
              <a:spcBef>
                <a:spcPts val="1800"/>
              </a:spcBef>
            </a:pPr>
            <a:r>
              <a:rPr lang="en-US" sz="2000" dirty="0" smtClean="0">
                <a:latin typeface="Verdana" pitchFamily="34" charset="0"/>
              </a:rPr>
              <a:t>1,579 Family Caregiver members of NFCA who subscribe to the organization’s E-letter responded to email solicitation to complete an online survey.</a:t>
            </a:r>
          </a:p>
          <a:p>
            <a:pPr marL="119063" indent="-119063" eaLnBrk="1" hangingPunct="1">
              <a:lnSpc>
                <a:spcPct val="95000"/>
              </a:lnSpc>
              <a:spcBef>
                <a:spcPts val="1800"/>
              </a:spcBef>
            </a:pPr>
            <a:r>
              <a:rPr lang="en-US" sz="2000" dirty="0" smtClean="0">
                <a:latin typeface="Verdana" pitchFamily="34" charset="0"/>
              </a:rPr>
              <a:t>Surveys were completed in March and April of 2011.</a:t>
            </a:r>
          </a:p>
          <a:p>
            <a:pPr marL="119063" indent="-119063" eaLnBrk="1" hangingPunct="1">
              <a:lnSpc>
                <a:spcPct val="95000"/>
              </a:lnSpc>
              <a:spcBef>
                <a:spcPts val="1800"/>
              </a:spcBef>
            </a:pPr>
            <a:r>
              <a:rPr lang="en-US" sz="2000" dirty="0" smtClean="0">
                <a:latin typeface="Verdana" pitchFamily="34" charset="0"/>
              </a:rPr>
              <a:t>Richard Day Research was responsible for data management, analysis and reporting.</a:t>
            </a:r>
          </a:p>
          <a:p>
            <a:pPr marL="119063" indent="-119063" eaLnBrk="1" hangingPunct="1">
              <a:lnSpc>
                <a:spcPct val="95000"/>
              </a:lnSpc>
              <a:spcBef>
                <a:spcPts val="1800"/>
              </a:spcBef>
            </a:pPr>
            <a:r>
              <a:rPr lang="en-US" sz="2000" dirty="0" smtClean="0">
                <a:latin typeface="Verdana" pitchFamily="34" charset="0"/>
              </a:rPr>
              <a:t>Caveat: This is not a random sample of all caregivers.  However, the findings provide important insights to the challenges and issues facing this group of higher-burden family caregivers.</a:t>
            </a:r>
          </a:p>
          <a:p>
            <a:pPr marL="119063" indent="-119063" eaLnBrk="1" hangingPunct="1">
              <a:lnSpc>
                <a:spcPct val="95000"/>
              </a:lnSpc>
              <a:spcBef>
                <a:spcPts val="1800"/>
              </a:spcBef>
            </a:pPr>
            <a:endParaRPr lang="en-US" sz="2000" dirty="0" smtClean="0">
              <a:latin typeface="Verdana"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bwMode="auto">
          <a:xfrm>
            <a:off x="457200" y="274638"/>
            <a:ext cx="8229600" cy="1143000"/>
          </a:xfrm>
          <a:prstGeom prst="rect">
            <a:avLst/>
          </a:prstGeom>
          <a:noFill/>
          <a:ln>
            <a:miter lim="800000"/>
            <a:headEnd/>
            <a:tailEnd/>
          </a:ln>
        </p:spPr>
        <p:txBody>
          <a:bodyPr/>
          <a:lstStyle/>
          <a:p>
            <a:pPr algn="l" eaLnBrk="1" hangingPunct="1"/>
            <a:r>
              <a:rPr lang="en-US" sz="3600" dirty="0" smtClean="0">
                <a:solidFill>
                  <a:srgbClr val="FBFDFF"/>
                </a:solidFill>
                <a:latin typeface="Verdana" pitchFamily="34" charset="0"/>
              </a:rPr>
              <a:t>Selected Objectives</a:t>
            </a:r>
          </a:p>
        </p:txBody>
      </p:sp>
      <p:sp>
        <p:nvSpPr>
          <p:cNvPr id="4" name="Rectangle 3"/>
          <p:cNvSpPr txBox="1">
            <a:spLocks noChangeArrowheads="1"/>
          </p:cNvSpPr>
          <p:nvPr/>
        </p:nvSpPr>
        <p:spPr bwMode="auto">
          <a:xfrm>
            <a:off x="321879" y="1607519"/>
            <a:ext cx="4250121" cy="2959906"/>
          </a:xfrm>
          <a:prstGeom prst="rect">
            <a:avLst/>
          </a:prstGeom>
          <a:noFill/>
          <a:ln>
            <a:miter lim="800000"/>
            <a:headEnd/>
            <a:tailEnd/>
          </a:ln>
        </p:spPr>
        <p:txBody>
          <a:bodyPr/>
          <a:lstStyle/>
          <a:p>
            <a:pPr marR="0" lvl="0" algn="l" defTabSz="914400" rtl="0" eaLnBrk="1" fontAlgn="base" latinLnBrk="0" hangingPunct="1">
              <a:spcBef>
                <a:spcPts val="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Identify differences in</a:t>
            </a:r>
            <a:r>
              <a:rPr kumimoji="0" lang="en-US" sz="2400" b="0" i="0" u="none" strike="noStrike" kern="0" cap="none" spc="0" normalizeH="0" noProof="0" dirty="0" smtClean="0">
                <a:ln>
                  <a:noFill/>
                </a:ln>
                <a:solidFill>
                  <a:schemeClr val="tx1"/>
                </a:solidFill>
                <a:effectLst/>
                <a:uLnTx/>
                <a:uFillTx/>
                <a:latin typeface="Verdana" pitchFamily="34" charset="0"/>
                <a:ea typeface="+mn-ea"/>
                <a:cs typeface="Times New Roman" pitchFamily="18" charset="0"/>
              </a:rPr>
              <a:t> </a:t>
            </a:r>
          </a:p>
          <a:p>
            <a:pPr marR="0" lvl="0" algn="l" defTabSz="914400" rtl="0" eaLnBrk="1" fontAlgn="base" latinLnBrk="0" hangingPunct="1">
              <a:spcBef>
                <a:spcPts val="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Family </a:t>
            </a:r>
            <a:r>
              <a:rPr lang="en-US" sz="2400" kern="0" dirty="0" smtClean="0">
                <a:latin typeface="Verdana" pitchFamily="34" charset="0"/>
                <a:ea typeface="+mn-ea"/>
                <a:cs typeface="Times New Roman" pitchFamily="18" charset="0"/>
              </a:rPr>
              <a:t>C</a:t>
            </a:r>
            <a:r>
              <a:rPr kumimoji="0" lang="en-US" sz="2400" b="0" i="0" u="none" strike="noStrike" kern="0" cap="none" spc="0" normalizeH="0" baseline="0" noProof="0" dirty="0" err="1" smtClean="0">
                <a:ln>
                  <a:noFill/>
                </a:ln>
                <a:solidFill>
                  <a:schemeClr val="tx1"/>
                </a:solidFill>
                <a:effectLst/>
                <a:uLnTx/>
                <a:uFillTx/>
                <a:latin typeface="Verdana" pitchFamily="34" charset="0"/>
                <a:ea typeface="+mn-ea"/>
                <a:cs typeface="Times New Roman" pitchFamily="18" charset="0"/>
              </a:rPr>
              <a:t>aregivers</a:t>
            </a:r>
            <a:r>
              <a:rPr kumimoji="0" lang="en-US" sz="24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a:t>
            </a:r>
            <a:r>
              <a:rPr lang="en-US" sz="2400" kern="0" dirty="0" smtClean="0">
                <a:latin typeface="Verdana" pitchFamily="34" charset="0"/>
                <a:ea typeface="+mn-ea"/>
                <a:cs typeface="Times New Roman" pitchFamily="18" charset="0"/>
              </a:rPr>
              <a:t>:</a:t>
            </a:r>
          </a:p>
          <a:p>
            <a:pPr marR="0" lvl="0" algn="l" defTabSz="914400" rtl="0" eaLnBrk="1" fontAlgn="base" latinLnBrk="0" hangingPunct="1">
              <a:spcBef>
                <a:spcPts val="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endParaRPr>
          </a:p>
          <a:p>
            <a:pPr marL="800100" lvl="1">
              <a:spcBef>
                <a:spcPts val="0"/>
              </a:spcBef>
              <a:buFont typeface="Arial" pitchFamily="34" charset="0"/>
              <a:buChar char="•"/>
            </a:pPr>
            <a:r>
              <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Activities</a:t>
            </a:r>
          </a:p>
          <a:p>
            <a:pPr marL="800100" lvl="1">
              <a:spcBef>
                <a:spcPts val="0"/>
              </a:spcBef>
              <a:buFont typeface="Arial" pitchFamily="34" charset="0"/>
              <a:buChar char="•"/>
            </a:pPr>
            <a:r>
              <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Needs</a:t>
            </a:r>
          </a:p>
          <a:p>
            <a:pPr marL="800100" lvl="1">
              <a:spcBef>
                <a:spcPts val="0"/>
              </a:spcBef>
              <a:buFont typeface="Arial" pitchFamily="34" charset="0"/>
              <a:buChar char="•"/>
            </a:pPr>
            <a:r>
              <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rPr>
              <a:t>Concerns</a:t>
            </a:r>
          </a:p>
          <a:p>
            <a:pPr marL="800100" lvl="1">
              <a:spcBef>
                <a:spcPts val="0"/>
              </a:spcBef>
              <a:buFont typeface="Arial" pitchFamily="34" charset="0"/>
              <a:buChar char="•"/>
            </a:pPr>
            <a:r>
              <a:rPr lang="en-US" sz="2000" kern="0" dirty="0" smtClean="0">
                <a:latin typeface="Verdana" pitchFamily="34" charset="0"/>
                <a:ea typeface="+mn-ea"/>
                <a:cs typeface="Times New Roman" pitchFamily="18" charset="0"/>
              </a:rPr>
              <a:t>In</a:t>
            </a:r>
            <a:r>
              <a:rPr kumimoji="0" lang="en-US" sz="2000" b="0" i="0" u="none" strike="noStrike" kern="0" cap="none" spc="0" normalizeH="0" baseline="0" noProof="0" dirty="0" err="1" smtClean="0">
                <a:ln>
                  <a:noFill/>
                </a:ln>
                <a:solidFill>
                  <a:schemeClr val="tx1"/>
                </a:solidFill>
                <a:effectLst/>
                <a:uLnTx/>
                <a:uFillTx/>
                <a:latin typeface="Verdana" pitchFamily="34" charset="0"/>
                <a:ea typeface="+mn-ea"/>
                <a:cs typeface="Times New Roman" pitchFamily="18" charset="0"/>
              </a:rPr>
              <a:t>terests</a:t>
            </a:r>
            <a:endPar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Times New Roman" pitchFamily="18" charset="0"/>
            </a:endParaRPr>
          </a:p>
          <a:p>
            <a:pPr marL="742950" marR="0" lvl="1" indent="-285750" algn="l" defTabSz="914400" rtl="0" eaLnBrk="1" fontAlgn="base" latinLnBrk="0" hangingPunct="1">
              <a:lnSpc>
                <a:spcPct val="95000"/>
              </a:lnSpc>
              <a:spcBef>
                <a:spcPts val="18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Verdana" pitchFamily="34" charset="0"/>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Verdana" pitchFamily="34" charset="0"/>
              <a:ea typeface="+mn-ea"/>
              <a:cs typeface="+mn-cs"/>
            </a:endParaRPr>
          </a:p>
        </p:txBody>
      </p:sp>
      <p:sp>
        <p:nvSpPr>
          <p:cNvPr id="5" name="Rectangle 4"/>
          <p:cNvSpPr/>
          <p:nvPr/>
        </p:nvSpPr>
        <p:spPr>
          <a:xfrm>
            <a:off x="4040735" y="1636204"/>
            <a:ext cx="4857281" cy="3428631"/>
          </a:xfrm>
          <a:prstGeom prst="rect">
            <a:avLst/>
          </a:prstGeom>
        </p:spPr>
        <p:txBody>
          <a:bodyPr wrap="square">
            <a:spAutoFit/>
          </a:bodyPr>
          <a:lstStyle/>
          <a:p>
            <a:pPr lvl="0">
              <a:lnSpc>
                <a:spcPct val="95000"/>
              </a:lnSpc>
              <a:spcBef>
                <a:spcPts val="1800"/>
              </a:spcBef>
              <a:defRPr/>
            </a:pPr>
            <a:r>
              <a:rPr lang="en-US" sz="2400" kern="0" dirty="0" smtClean="0">
                <a:latin typeface="Verdana" pitchFamily="34" charset="0"/>
                <a:cs typeface="Times New Roman" pitchFamily="18" charset="0"/>
              </a:rPr>
              <a:t>According to variations in:</a:t>
            </a:r>
          </a:p>
          <a:p>
            <a:pPr lvl="0">
              <a:lnSpc>
                <a:spcPct val="95000"/>
              </a:lnSpc>
              <a:spcBef>
                <a:spcPts val="1800"/>
              </a:spcBef>
              <a:defRPr/>
            </a:pPr>
            <a:endParaRPr lang="en-US" sz="2000" kern="0" dirty="0" smtClean="0">
              <a:latin typeface="Verdana" pitchFamily="34" charset="0"/>
              <a:cs typeface="Times New Roman" pitchFamily="18" charset="0"/>
            </a:endParaRPr>
          </a:p>
          <a:p>
            <a:pPr marL="800100" lvl="1" indent="-342900">
              <a:spcBef>
                <a:spcPts val="0"/>
              </a:spcBef>
            </a:pPr>
            <a:r>
              <a:rPr lang="en-US" sz="2000" kern="0" dirty="0" smtClean="0">
                <a:latin typeface="Verdana" pitchFamily="34" charset="0"/>
                <a:cs typeface="Times New Roman" pitchFamily="18" charset="0"/>
              </a:rPr>
              <a:t>•	Caregiver/care recipient relationship</a:t>
            </a:r>
          </a:p>
          <a:p>
            <a:pPr marL="800100" lvl="1" indent="-342900">
              <a:spcBef>
                <a:spcPts val="0"/>
              </a:spcBef>
            </a:pPr>
            <a:r>
              <a:rPr lang="en-US" sz="2000" kern="0" dirty="0" smtClean="0">
                <a:latin typeface="Verdana" pitchFamily="34" charset="0"/>
                <a:cs typeface="Times New Roman" pitchFamily="18" charset="0"/>
              </a:rPr>
              <a:t>•	Care recipient diagnosis</a:t>
            </a:r>
          </a:p>
          <a:p>
            <a:pPr marL="800100" lvl="1" indent="-342900">
              <a:spcBef>
                <a:spcPts val="0"/>
              </a:spcBef>
            </a:pPr>
            <a:r>
              <a:rPr lang="en-US" sz="2000" kern="0" dirty="0" smtClean="0">
                <a:latin typeface="Verdana" pitchFamily="34" charset="0"/>
                <a:cs typeface="Times New Roman" pitchFamily="18" charset="0"/>
              </a:rPr>
              <a:t>•	Extent of caregiving responsibility/availability of help</a:t>
            </a:r>
          </a:p>
          <a:p>
            <a:pPr marL="800100" lvl="1" indent="-342900">
              <a:spcBef>
                <a:spcPts val="0"/>
              </a:spcBef>
            </a:pPr>
            <a:r>
              <a:rPr lang="en-US" sz="2000" kern="0" dirty="0" smtClean="0">
                <a:latin typeface="Verdana" pitchFamily="34" charset="0"/>
                <a:cs typeface="Times New Roman" pitchFamily="18" charset="0"/>
              </a:rPr>
              <a:t>•	How caregiver role developed (suddenly or over time)</a:t>
            </a:r>
            <a:endParaRPr lang="en-US" sz="2400" kern="0" dirty="0" smtClean="0">
              <a:latin typeface="Verdan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bwMode="auto">
          <a:xfrm>
            <a:off x="398463" y="241300"/>
            <a:ext cx="8288337" cy="1143000"/>
          </a:xfrm>
          <a:prstGeom prst="rect">
            <a:avLst/>
          </a:prstGeom>
          <a:noFill/>
          <a:ln>
            <a:miter lim="800000"/>
            <a:headEnd/>
            <a:tailEnd/>
          </a:ln>
        </p:spPr>
        <p:txBody>
          <a:bodyPr/>
          <a:lstStyle/>
          <a:p>
            <a:pPr algn="l" eaLnBrk="1" hangingPunct="1"/>
            <a:r>
              <a:rPr lang="en-US" sz="3600" dirty="0" smtClean="0">
                <a:solidFill>
                  <a:schemeClr val="bg1"/>
                </a:solidFill>
                <a:latin typeface="Verdana" pitchFamily="34" charset="0"/>
              </a:rPr>
              <a:t>NFCA Family Caregivers</a:t>
            </a:r>
            <a:endParaRPr lang="en-US" dirty="0" smtClean="0">
              <a:solidFill>
                <a:schemeClr val="bg1"/>
              </a:solidFill>
              <a:latin typeface="Verdana" pitchFamily="34" charset="0"/>
            </a:endParaRPr>
          </a:p>
        </p:txBody>
      </p:sp>
      <p:sp>
        <p:nvSpPr>
          <p:cNvPr id="44034" name="Rectangle 3"/>
          <p:cNvSpPr>
            <a:spLocks noGrp="1" noChangeArrowheads="1"/>
          </p:cNvSpPr>
          <p:nvPr>
            <p:ph type="body" idx="4294967295"/>
          </p:nvPr>
        </p:nvSpPr>
        <p:spPr bwMode="auto">
          <a:xfrm>
            <a:off x="398463" y="1152150"/>
            <a:ext cx="8229600" cy="5237357"/>
          </a:xfrm>
          <a:prstGeom prst="rect">
            <a:avLst/>
          </a:prstGeom>
          <a:noFill/>
          <a:ln>
            <a:miter lim="800000"/>
            <a:headEnd/>
            <a:tailEnd/>
          </a:ln>
        </p:spPr>
        <p:txBody>
          <a:bodyPr/>
          <a:lstStyle/>
          <a:p>
            <a:pPr eaLnBrk="1" hangingPunct="1">
              <a:lnSpc>
                <a:spcPct val="95000"/>
              </a:lnSpc>
              <a:spcBef>
                <a:spcPts val="1800"/>
              </a:spcBef>
            </a:pPr>
            <a:r>
              <a:rPr lang="en-US" sz="1800" dirty="0" smtClean="0">
                <a:latin typeface="Verdana" pitchFamily="34" charset="0"/>
                <a:cs typeface="Times New Roman" pitchFamily="18" charset="0"/>
              </a:rPr>
              <a:t>Care for loved ones across the lifespan </a:t>
            </a:r>
          </a:p>
          <a:p>
            <a:pPr lvl="1" eaLnBrk="1" hangingPunct="1">
              <a:lnSpc>
                <a:spcPct val="95000"/>
              </a:lnSpc>
              <a:spcBef>
                <a:spcPts val="600"/>
              </a:spcBef>
            </a:pPr>
            <a:r>
              <a:rPr lang="en-US" sz="1600" dirty="0" smtClean="0">
                <a:latin typeface="Verdana" pitchFamily="34" charset="0"/>
                <a:cs typeface="Times New Roman" pitchFamily="18" charset="0"/>
              </a:rPr>
              <a:t>42% care for a parent</a:t>
            </a:r>
          </a:p>
          <a:p>
            <a:pPr lvl="1" eaLnBrk="1" hangingPunct="1">
              <a:lnSpc>
                <a:spcPct val="95000"/>
              </a:lnSpc>
              <a:spcBef>
                <a:spcPts val="600"/>
              </a:spcBef>
            </a:pPr>
            <a:r>
              <a:rPr lang="en-US" sz="1600" dirty="0" smtClean="0">
                <a:latin typeface="Verdana" pitchFamily="34" charset="0"/>
                <a:cs typeface="Times New Roman" pitchFamily="18" charset="0"/>
              </a:rPr>
              <a:t>36% care for a spouse</a:t>
            </a:r>
          </a:p>
          <a:p>
            <a:pPr lvl="1" eaLnBrk="1" hangingPunct="1">
              <a:lnSpc>
                <a:spcPct val="95000"/>
              </a:lnSpc>
              <a:spcBef>
                <a:spcPts val="600"/>
              </a:spcBef>
            </a:pPr>
            <a:r>
              <a:rPr lang="en-US" sz="1600" dirty="0" smtClean="0">
                <a:latin typeface="Verdana" pitchFamily="34" charset="0"/>
                <a:cs typeface="Times New Roman" pitchFamily="18" charset="0"/>
              </a:rPr>
              <a:t>14% for a child</a:t>
            </a:r>
          </a:p>
          <a:p>
            <a:pPr eaLnBrk="1" hangingPunct="1">
              <a:lnSpc>
                <a:spcPct val="95000"/>
              </a:lnSpc>
              <a:spcBef>
                <a:spcPts val="1800"/>
              </a:spcBef>
            </a:pPr>
            <a:r>
              <a:rPr lang="en-US" sz="1800" dirty="0" smtClean="0">
                <a:latin typeface="Verdana" pitchFamily="34" charset="0"/>
                <a:cs typeface="Times New Roman" pitchFamily="18" charset="0"/>
              </a:rPr>
              <a:t>69% are in their middle years – age 45 – 64</a:t>
            </a:r>
          </a:p>
          <a:p>
            <a:pPr eaLnBrk="1" hangingPunct="1">
              <a:lnSpc>
                <a:spcPct val="95000"/>
              </a:lnSpc>
              <a:spcBef>
                <a:spcPts val="1800"/>
              </a:spcBef>
            </a:pPr>
            <a:r>
              <a:rPr lang="en-US" sz="1800" dirty="0" smtClean="0">
                <a:latin typeface="Verdana" pitchFamily="34" charset="0"/>
                <a:cs typeface="Times New Roman" pitchFamily="18" charset="0"/>
              </a:rPr>
              <a:t>48% are employed full or part-time</a:t>
            </a:r>
          </a:p>
          <a:p>
            <a:pPr eaLnBrk="1" hangingPunct="1">
              <a:lnSpc>
                <a:spcPct val="95000"/>
              </a:lnSpc>
              <a:spcBef>
                <a:spcPts val="1800"/>
              </a:spcBef>
            </a:pPr>
            <a:r>
              <a:rPr lang="en-US" sz="1800" dirty="0" smtClean="0">
                <a:latin typeface="Verdana" pitchFamily="34" charset="0"/>
                <a:cs typeface="Times New Roman" pitchFamily="18" charset="0"/>
              </a:rPr>
              <a:t>65% have household incomes under $60,000</a:t>
            </a:r>
          </a:p>
          <a:p>
            <a:pPr eaLnBrk="1" hangingPunct="1">
              <a:lnSpc>
                <a:spcPct val="95000"/>
              </a:lnSpc>
              <a:spcBef>
                <a:spcPts val="1800"/>
              </a:spcBef>
            </a:pPr>
            <a:r>
              <a:rPr lang="en-US" sz="1800" dirty="0" smtClean="0">
                <a:latin typeface="Verdana" pitchFamily="34" charset="0"/>
                <a:cs typeface="Times New Roman" pitchFamily="18" charset="0"/>
              </a:rPr>
              <a:t>85% Caucasian</a:t>
            </a:r>
          </a:p>
          <a:p>
            <a:pPr lvl="0">
              <a:spcBef>
                <a:spcPts val="1800"/>
              </a:spcBef>
            </a:pPr>
            <a:r>
              <a:rPr lang="en-US" sz="1800" dirty="0" smtClean="0">
                <a:latin typeface="Verdana" pitchFamily="34" charset="0"/>
                <a:cs typeface="Times New Roman" pitchFamily="18" charset="0"/>
              </a:rPr>
              <a:t>33% care </a:t>
            </a:r>
            <a:r>
              <a:rPr lang="en-US" sz="1800" dirty="0" smtClean="0">
                <a:latin typeface="Verdana" pitchFamily="34" charset="0"/>
              </a:rPr>
              <a:t>for a loved one whose condition severely limits their ability to care for themselves, such as Alzheimer’s or Parkinson’s disease, muscular dystrophy, spinal cord or brain injury, etc. </a:t>
            </a:r>
          </a:p>
          <a:p>
            <a:pPr eaLnBrk="1" hangingPunct="1">
              <a:lnSpc>
                <a:spcPct val="95000"/>
              </a:lnSpc>
              <a:spcBef>
                <a:spcPts val="1800"/>
              </a:spcBef>
            </a:pPr>
            <a:r>
              <a:rPr lang="en-US" sz="1800" dirty="0" smtClean="0">
                <a:latin typeface="Verdana" pitchFamily="34" charset="0"/>
                <a:cs typeface="Times New Roman" pitchFamily="18" charset="0"/>
              </a:rPr>
              <a:t>Only 2% volunteered that the primary reason for providing care is aging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bwMode="auto">
          <a:xfrm>
            <a:off x="398463" y="241300"/>
            <a:ext cx="8288337" cy="1143000"/>
          </a:xfrm>
          <a:prstGeom prst="rect">
            <a:avLst/>
          </a:prstGeom>
          <a:noFill/>
          <a:ln>
            <a:miter lim="800000"/>
            <a:headEnd/>
            <a:tailEnd/>
          </a:ln>
        </p:spPr>
        <p:txBody>
          <a:bodyPr/>
          <a:lstStyle/>
          <a:p>
            <a:pPr algn="l" eaLnBrk="1" hangingPunct="1"/>
            <a:r>
              <a:rPr lang="en-US" sz="3600" dirty="0" smtClean="0">
                <a:solidFill>
                  <a:schemeClr val="bg1"/>
                </a:solidFill>
                <a:latin typeface="Verdana" pitchFamily="34" charset="0"/>
              </a:rPr>
              <a:t>Hallmarks of a Higher Burden</a:t>
            </a:r>
          </a:p>
        </p:txBody>
      </p:sp>
      <p:sp>
        <p:nvSpPr>
          <p:cNvPr id="45058" name="Rectangle 3"/>
          <p:cNvSpPr>
            <a:spLocks noGrp="1" noChangeArrowheads="1"/>
          </p:cNvSpPr>
          <p:nvPr>
            <p:ph type="body" idx="4294967295"/>
          </p:nvPr>
        </p:nvSpPr>
        <p:spPr bwMode="auto">
          <a:xfrm>
            <a:off x="398463" y="1303338"/>
            <a:ext cx="8229600" cy="4857882"/>
          </a:xfrm>
          <a:prstGeom prst="rect">
            <a:avLst/>
          </a:prstGeom>
          <a:noFill/>
          <a:ln>
            <a:miter lim="800000"/>
            <a:headEnd/>
            <a:tailEnd/>
          </a:ln>
        </p:spPr>
        <p:txBody>
          <a:bodyPr/>
          <a:lstStyle/>
          <a:p>
            <a:pPr eaLnBrk="1" hangingPunct="1">
              <a:lnSpc>
                <a:spcPct val="95000"/>
              </a:lnSpc>
              <a:spcBef>
                <a:spcPts val="1800"/>
              </a:spcBef>
              <a:buFontTx/>
              <a:buNone/>
            </a:pPr>
            <a:r>
              <a:rPr lang="en-US" sz="1800" dirty="0" smtClean="0">
                <a:latin typeface="Verdana" pitchFamily="34" charset="0"/>
                <a:cs typeface="Times New Roman" pitchFamily="18" charset="0"/>
              </a:rPr>
              <a:t>•</a:t>
            </a:r>
            <a:r>
              <a:rPr lang="en-US" sz="2400" dirty="0" smtClean="0">
                <a:latin typeface="Verdana" pitchFamily="34" charset="0"/>
                <a:cs typeface="Times New Roman" pitchFamily="18" charset="0"/>
              </a:rPr>
              <a:t>	32 % provide care for more than one person</a:t>
            </a:r>
          </a:p>
          <a:p>
            <a:pPr eaLnBrk="1" hangingPunct="1">
              <a:lnSpc>
                <a:spcPct val="95000"/>
              </a:lnSpc>
              <a:spcBef>
                <a:spcPts val="1800"/>
              </a:spcBef>
            </a:pPr>
            <a:r>
              <a:rPr lang="en-US" sz="2400" dirty="0" smtClean="0">
                <a:latin typeface="Verdana" pitchFamily="34" charset="0"/>
                <a:cs typeface="Times New Roman" pitchFamily="18" charset="0"/>
              </a:rPr>
              <a:t>57% have been providing care for more than five years</a:t>
            </a:r>
          </a:p>
          <a:p>
            <a:pPr eaLnBrk="1" hangingPunct="1">
              <a:lnSpc>
                <a:spcPct val="95000"/>
              </a:lnSpc>
              <a:spcBef>
                <a:spcPts val="1800"/>
              </a:spcBef>
              <a:buFontTx/>
              <a:buNone/>
            </a:pPr>
            <a:r>
              <a:rPr lang="en-US" sz="2400" dirty="0" smtClean="0">
                <a:latin typeface="Verdana" pitchFamily="34" charset="0"/>
                <a:cs typeface="Times New Roman" pitchFamily="18" charset="0"/>
              </a:rPr>
              <a:t>•	52% are the sole or primary caregiver </a:t>
            </a:r>
          </a:p>
          <a:p>
            <a:pPr eaLnBrk="1" hangingPunct="1">
              <a:lnSpc>
                <a:spcPct val="95000"/>
              </a:lnSpc>
              <a:spcBef>
                <a:spcPts val="1800"/>
              </a:spcBef>
            </a:pPr>
            <a:r>
              <a:rPr lang="en-US" sz="2400" dirty="0" smtClean="0">
                <a:latin typeface="Verdana" pitchFamily="34" charset="0"/>
              </a:rPr>
              <a:t>Nearly two-thirds of spouses (65%) say they are the sole caregiver and report the lowest levels of help</a:t>
            </a:r>
            <a:endParaRPr lang="en-US" sz="2400" dirty="0" smtClean="0">
              <a:latin typeface="Verdana" pitchFamily="34" charset="0"/>
              <a:cs typeface="Times New Roman" pitchFamily="18" charset="0"/>
            </a:endParaRPr>
          </a:p>
          <a:p>
            <a:pPr eaLnBrk="1" hangingPunct="1">
              <a:lnSpc>
                <a:spcPct val="95000"/>
              </a:lnSpc>
              <a:spcBef>
                <a:spcPts val="1800"/>
              </a:spcBef>
            </a:pPr>
            <a:r>
              <a:rPr lang="en-US" sz="2400" dirty="0" smtClean="0">
                <a:latin typeface="Verdana" pitchFamily="34" charset="0"/>
                <a:cs typeface="Times New Roman" pitchFamily="18" charset="0"/>
              </a:rPr>
              <a:t>On average, helped with 2.6 ADLs and 4.9 IADLs</a:t>
            </a:r>
          </a:p>
          <a:p>
            <a:pPr eaLnBrk="1" hangingPunct="1">
              <a:lnSpc>
                <a:spcPct val="95000"/>
              </a:lnSpc>
              <a:spcBef>
                <a:spcPts val="1800"/>
              </a:spcBef>
            </a:pPr>
            <a:r>
              <a:rPr lang="en-US" sz="2400" dirty="0" smtClean="0">
                <a:latin typeface="Verdana" pitchFamily="34" charset="0"/>
                <a:cs typeface="Times New Roman" pitchFamily="18" charset="0"/>
              </a:rPr>
              <a:t>67% of family caregivers live with their care recipient</a:t>
            </a:r>
          </a:p>
          <a:p>
            <a:pPr eaLnBrk="1" hangingPunct="1">
              <a:lnSpc>
                <a:spcPct val="95000"/>
              </a:lnSpc>
              <a:spcBef>
                <a:spcPts val="1800"/>
              </a:spcBef>
              <a:buNone/>
            </a:pPr>
            <a:endParaRPr lang="en-US" sz="1800" dirty="0" smtClean="0">
              <a:latin typeface="Verdana" pitchFamily="34" charset="0"/>
              <a:cs typeface="Times New Roman" pitchFamily="18" charset="0"/>
            </a:endParaRPr>
          </a:p>
          <a:p>
            <a:pPr eaLnBrk="1" hangingPunct="1">
              <a:lnSpc>
                <a:spcPct val="95000"/>
              </a:lnSpc>
              <a:spcBef>
                <a:spcPts val="1800"/>
              </a:spcBef>
              <a:buFontTx/>
              <a:buNone/>
            </a:pPr>
            <a:endParaRPr lang="en-US" sz="1800" dirty="0" smtClean="0">
              <a:latin typeface="Verdan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Text Placeholder 13"/>
          <p:cNvSpPr>
            <a:spLocks noGrp="1"/>
          </p:cNvSpPr>
          <p:nvPr>
            <p:ph type="body" sz="quarter" idx="4294967295"/>
          </p:nvPr>
        </p:nvSpPr>
        <p:spPr bwMode="auto">
          <a:xfrm>
            <a:off x="685800" y="5486400"/>
            <a:ext cx="4114800" cy="381000"/>
          </a:xfrm>
          <a:prstGeom prst="rect">
            <a:avLst/>
          </a:prstGeom>
          <a:noFill/>
          <a:ln>
            <a:miter lim="800000"/>
            <a:headEnd/>
            <a:tailEnd/>
          </a:ln>
        </p:spPr>
        <p:txBody>
          <a:bodyPr bIns="0" anchor="b"/>
          <a:lstStyle/>
          <a:p>
            <a:pPr marL="0" indent="0" algn="ctr" eaLnBrk="1" hangingPunct="1">
              <a:buFontTx/>
              <a:buNone/>
            </a:pPr>
            <a:r>
              <a:rPr lang="en-US" sz="1200" smtClean="0">
                <a:latin typeface="Verdana" pitchFamily="34" charset="0"/>
              </a:rPr>
              <a:t>13. Which of the following statements best describes your caregiving role?</a:t>
            </a:r>
          </a:p>
        </p:txBody>
      </p:sp>
      <p:sp>
        <p:nvSpPr>
          <p:cNvPr id="121863" name="Title 9"/>
          <p:cNvSpPr>
            <a:spLocks noGrp="1"/>
          </p:cNvSpPr>
          <p:nvPr>
            <p:ph type="title" idx="4294967295"/>
          </p:nvPr>
        </p:nvSpPr>
        <p:spPr bwMode="auto">
          <a:xfrm>
            <a:off x="398463" y="0"/>
            <a:ext cx="8499475" cy="928688"/>
          </a:xfrm>
          <a:prstGeom prst="rect">
            <a:avLst/>
          </a:prstGeom>
          <a:noFill/>
          <a:ln>
            <a:miter lim="800000"/>
            <a:headEnd/>
            <a:tailEnd/>
          </a:ln>
        </p:spPr>
        <p:txBody>
          <a:bodyPr anchor="ctr"/>
          <a:lstStyle/>
          <a:p>
            <a:pPr algn="l" eaLnBrk="1" hangingPunct="1"/>
            <a:r>
              <a:rPr lang="en-US" sz="3600" dirty="0" smtClean="0">
                <a:solidFill>
                  <a:srgbClr val="FBFDFF"/>
                </a:solidFill>
                <a:latin typeface="Verdana" pitchFamily="34" charset="0"/>
              </a:rPr>
              <a:t>Caregiving Role</a:t>
            </a:r>
            <a:br>
              <a:rPr lang="en-US" sz="3600" dirty="0" smtClean="0">
                <a:solidFill>
                  <a:srgbClr val="FBFDFF"/>
                </a:solidFill>
                <a:latin typeface="Verdana" pitchFamily="34" charset="0"/>
              </a:rPr>
            </a:br>
            <a:r>
              <a:rPr lang="en-US" sz="1200" b="1" dirty="0" smtClean="0">
                <a:solidFill>
                  <a:srgbClr val="FBFDFF"/>
                </a:solidFill>
                <a:latin typeface="Verdana" pitchFamily="34" charset="0"/>
              </a:rPr>
              <a:t>One third of parents caring for a child say they are the sole caregiver and report the highest levels of help.</a:t>
            </a:r>
          </a:p>
        </p:txBody>
      </p:sp>
      <p:sp>
        <p:nvSpPr>
          <p:cNvPr id="121864" name="TextBox 6"/>
          <p:cNvSpPr txBox="1">
            <a:spLocks noChangeArrowheads="1"/>
          </p:cNvSpPr>
          <p:nvPr/>
        </p:nvSpPr>
        <p:spPr bwMode="auto">
          <a:xfrm>
            <a:off x="5178425" y="1228725"/>
            <a:ext cx="3810000" cy="1344613"/>
          </a:xfrm>
          <a:prstGeom prst="rect">
            <a:avLst/>
          </a:prstGeom>
          <a:noFill/>
          <a:ln w="9525">
            <a:noFill/>
            <a:miter lim="800000"/>
            <a:headEnd/>
            <a:tailEnd/>
          </a:ln>
        </p:spPr>
        <p:txBody>
          <a:bodyPr>
            <a:spAutoFit/>
          </a:bodyPr>
          <a:lstStyle/>
          <a:p>
            <a:pPr marL="174625" indent="-174625">
              <a:buFont typeface="Arial" charset="0"/>
              <a:buChar char="•"/>
            </a:pPr>
            <a:r>
              <a:rPr lang="en-US" sz="1600">
                <a:latin typeface="Verdana" pitchFamily="34" charset="0"/>
              </a:rPr>
              <a:t>Almost half of caregivers report they are the </a:t>
            </a:r>
            <a:r>
              <a:rPr lang="en-US" sz="1600" u="sng">
                <a:latin typeface="Verdana" pitchFamily="34" charset="0"/>
              </a:rPr>
              <a:t>sole</a:t>
            </a:r>
            <a:r>
              <a:rPr lang="en-US" sz="1600">
                <a:latin typeface="Verdana" pitchFamily="34" charset="0"/>
              </a:rPr>
              <a:t> caregiver.</a:t>
            </a:r>
          </a:p>
          <a:p>
            <a:pPr marL="174625" indent="-174625"/>
            <a:endParaRPr lang="en-US" sz="1600">
              <a:latin typeface="Verdana" pitchFamily="34" charset="0"/>
            </a:endParaRPr>
          </a:p>
          <a:p>
            <a:pPr marL="174625" indent="-174625">
              <a:buFont typeface="Arial" charset="0"/>
              <a:buChar char="•"/>
            </a:pPr>
            <a:r>
              <a:rPr lang="en-US" sz="1600">
                <a:latin typeface="Verdana" pitchFamily="34" charset="0"/>
              </a:rPr>
              <a:t>Spouses are most likely to be sole caregivers.</a:t>
            </a:r>
            <a:r>
              <a:rPr lang="en-US" sz="1800">
                <a:latin typeface="Tahoma" pitchFamily="34" charset="0"/>
              </a:rPr>
              <a:t> 	</a:t>
            </a:r>
          </a:p>
        </p:txBody>
      </p:sp>
      <p:graphicFrame>
        <p:nvGraphicFramePr>
          <p:cNvPr id="121861" name="Chart 8"/>
          <p:cNvGraphicFramePr>
            <a:graphicFrameLocks/>
          </p:cNvGraphicFramePr>
          <p:nvPr/>
        </p:nvGraphicFramePr>
        <p:xfrm>
          <a:off x="0" y="1371600"/>
          <a:ext cx="6273800" cy="4533900"/>
        </p:xfrm>
        <a:graphic>
          <a:graphicData uri="http://schemas.openxmlformats.org/presentationml/2006/ole">
            <mc:AlternateContent xmlns:mc="http://schemas.openxmlformats.org/markup-compatibility/2006">
              <mc:Choice xmlns:v="urn:schemas-microsoft-com:vml" Requires="v">
                <p:oleObj spid="_x0000_s237571" name="Worksheet" r:id="rId5" imgW="6276975" imgH="4533900" progId="Excel.Sheet.8">
                  <p:embed/>
                </p:oleObj>
              </mc:Choice>
              <mc:Fallback>
                <p:oleObj name="Worksheet" r:id="rId5" imgW="6276975" imgH="4533900" progId="Excel.Sheet.8">
                  <p:embed/>
                  <p:pic>
                    <p:nvPicPr>
                      <p:cNvPr id="0" name="Char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71600"/>
                        <a:ext cx="6273800" cy="453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1913" name="Group 57"/>
          <p:cNvGraphicFramePr>
            <a:graphicFrameLocks noGrp="1"/>
          </p:cNvGraphicFramePr>
          <p:nvPr/>
        </p:nvGraphicFramePr>
        <p:xfrm>
          <a:off x="4799685" y="2745945"/>
          <a:ext cx="4114800" cy="3187065"/>
        </p:xfrm>
        <a:graphic>
          <a:graphicData uri="http://schemas.openxmlformats.org/drawingml/2006/table">
            <a:tbl>
              <a:tblPr/>
              <a:tblGrid>
                <a:gridCol w="822325"/>
                <a:gridCol w="823913"/>
                <a:gridCol w="822325"/>
                <a:gridCol w="823912"/>
                <a:gridCol w="822325"/>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Tahoma" pitchFamily="34" charset="0"/>
                        <a:ea typeface="ヒラギノ角ゴ Pro W3"/>
                        <a:cs typeface="ヒラギノ角ゴ Pro W3"/>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FFFF"/>
                          </a:solidFill>
                          <a:effectLst/>
                          <a:latin typeface="Tahoma" pitchFamily="34" charset="0"/>
                          <a:ea typeface="ヒラギノ角ゴ Pro W3"/>
                          <a:cs typeface="ヒラギノ角ゴ Pro W3"/>
                        </a:rPr>
                        <a:t>Who providing care for?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ahoma" pitchFamily="34" charset="0"/>
                          <a:ea typeface="ヒラギノ角ゴ Pro W3"/>
                          <a:cs typeface="ヒラギノ角ゴ Pro W3"/>
                        </a:rPr>
                        <a:t>Gap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Spouse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Parent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Other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Sole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65%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Primary with help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42%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One of several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Help others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Paid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ahoma" pitchFamily="34" charset="0"/>
                          <a:ea typeface="ヒラギノ角ゴ Pro W3"/>
                          <a:cs typeface="ヒラギノ角ゴ Pro W3"/>
                        </a:rPr>
                        <a:t>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ahoma" pitchFamily="34" charset="0"/>
                          <a:ea typeface="ヒラギノ角ゴ Pro W3"/>
                          <a:cs typeface="ヒラギノ角ゴ Pro W3"/>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7" name="Title 9"/>
          <p:cNvSpPr>
            <a:spLocks noGrp="1"/>
          </p:cNvSpPr>
          <p:nvPr>
            <p:ph type="title" idx="4294967295"/>
          </p:nvPr>
        </p:nvSpPr>
        <p:spPr bwMode="auto">
          <a:xfrm>
            <a:off x="246063" y="88900"/>
            <a:ext cx="8897937" cy="928688"/>
          </a:xfrm>
          <a:prstGeom prst="rect">
            <a:avLst/>
          </a:prstGeom>
          <a:noFill/>
          <a:ln>
            <a:miter lim="800000"/>
            <a:headEnd/>
            <a:tailEnd/>
          </a:ln>
        </p:spPr>
        <p:txBody>
          <a:bodyPr anchor="ctr"/>
          <a:lstStyle/>
          <a:p>
            <a:pPr algn="l" eaLnBrk="1" hangingPunct="1"/>
            <a:r>
              <a:rPr lang="en-US" sz="3000" dirty="0" smtClean="0">
                <a:solidFill>
                  <a:srgbClr val="FBFDFF"/>
                </a:solidFill>
                <a:latin typeface="Verdana" pitchFamily="34" charset="0"/>
              </a:rPr>
              <a:t>Which Came First? Diagnosis or Caregiving?</a:t>
            </a:r>
            <a:br>
              <a:rPr lang="en-US" sz="3000" dirty="0" smtClean="0">
                <a:solidFill>
                  <a:srgbClr val="FBFDFF"/>
                </a:solidFill>
                <a:latin typeface="Verdana" pitchFamily="34" charset="0"/>
              </a:rPr>
            </a:br>
            <a:endParaRPr lang="en-US" sz="1200" b="1" dirty="0" smtClean="0">
              <a:solidFill>
                <a:srgbClr val="FBFDFF"/>
              </a:solidFill>
              <a:latin typeface="Verdana" pitchFamily="34" charset="0"/>
            </a:endParaRPr>
          </a:p>
        </p:txBody>
      </p:sp>
      <p:sp>
        <p:nvSpPr>
          <p:cNvPr id="115718" name="TextBox 6"/>
          <p:cNvSpPr txBox="1">
            <a:spLocks noChangeArrowheads="1"/>
          </p:cNvSpPr>
          <p:nvPr/>
        </p:nvSpPr>
        <p:spPr bwMode="auto">
          <a:xfrm>
            <a:off x="4420210" y="1228725"/>
            <a:ext cx="4723790" cy="1446550"/>
          </a:xfrm>
          <a:prstGeom prst="rect">
            <a:avLst/>
          </a:prstGeom>
          <a:noFill/>
          <a:ln w="9525">
            <a:noFill/>
            <a:miter lim="800000"/>
            <a:headEnd/>
            <a:tailEnd/>
          </a:ln>
        </p:spPr>
        <p:txBody>
          <a:bodyPr wrap="square">
            <a:spAutoFit/>
          </a:bodyPr>
          <a:lstStyle/>
          <a:p>
            <a:pPr marL="174625" indent="-174625">
              <a:buFont typeface="Arial" charset="0"/>
              <a:buChar char="•"/>
            </a:pPr>
            <a:r>
              <a:rPr lang="en-US" sz="1400" dirty="0">
                <a:latin typeface="Verdana" pitchFamily="34" charset="0"/>
              </a:rPr>
              <a:t>For a majority of caregivers, </a:t>
            </a:r>
          </a:p>
          <a:p>
            <a:pPr marL="174625" indent="-174625"/>
            <a:r>
              <a:rPr lang="en-US" sz="1400" dirty="0">
                <a:latin typeface="Verdana" pitchFamily="34" charset="0"/>
              </a:rPr>
              <a:t>	caregiving began right away (39%) or even before a diagnosis (14%).</a:t>
            </a:r>
          </a:p>
          <a:p>
            <a:pPr marL="174625" indent="-174625"/>
            <a:r>
              <a:rPr lang="en-US" sz="1400" dirty="0">
                <a:latin typeface="Verdana" pitchFamily="34" charset="0"/>
              </a:rPr>
              <a:t>	This is especially true of those caring for a child.</a:t>
            </a:r>
          </a:p>
          <a:p>
            <a:pPr marL="174625" indent="-174625"/>
            <a:endParaRPr lang="en-US" sz="1400" dirty="0">
              <a:latin typeface="Verdana" pitchFamily="34" charset="0"/>
            </a:endParaRPr>
          </a:p>
          <a:p>
            <a:pPr marL="631825" lvl="1" indent="-174625">
              <a:buFont typeface="Arial" charset="0"/>
              <a:buChar char="•"/>
            </a:pPr>
            <a:endParaRPr lang="en-US" sz="1800" dirty="0">
              <a:latin typeface="Times" pitchFamily="18" charset="0"/>
            </a:endParaRPr>
          </a:p>
        </p:txBody>
      </p:sp>
      <p:graphicFrame>
        <p:nvGraphicFramePr>
          <p:cNvPr id="115716" name="Chart 8"/>
          <p:cNvGraphicFramePr>
            <a:graphicFrameLocks/>
          </p:cNvGraphicFramePr>
          <p:nvPr/>
        </p:nvGraphicFramePr>
        <p:xfrm>
          <a:off x="0" y="1379538"/>
          <a:ext cx="5557838" cy="4249737"/>
        </p:xfrm>
        <a:graphic>
          <a:graphicData uri="http://schemas.openxmlformats.org/presentationml/2006/ole">
            <mc:AlternateContent xmlns:mc="http://schemas.openxmlformats.org/markup-compatibility/2006">
              <mc:Choice xmlns:v="urn:schemas-microsoft-com:vml" Requires="v">
                <p:oleObj spid="_x0000_s115717" name="Worksheet" r:id="rId5" imgW="6210300" imgH="4467225" progId="Excel.Sheet.8">
                  <p:embed/>
                </p:oleObj>
              </mc:Choice>
              <mc:Fallback>
                <p:oleObj name="Worksheet" r:id="rId5" imgW="6210300" imgH="4467225" progId="Excel.Sheet.8">
                  <p:embed/>
                  <p:pic>
                    <p:nvPicPr>
                      <p:cNvPr id="0" name="Char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79538"/>
                        <a:ext cx="5557838" cy="4249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5771" name="Group 59"/>
          <p:cNvGraphicFramePr>
            <a:graphicFrameLocks noGrp="1"/>
          </p:cNvGraphicFramePr>
          <p:nvPr/>
        </p:nvGraphicFramePr>
        <p:xfrm>
          <a:off x="4420210" y="2442365"/>
          <a:ext cx="4495800" cy="3674746"/>
        </p:xfrm>
        <a:graphic>
          <a:graphicData uri="http://schemas.openxmlformats.org/drawingml/2006/table">
            <a:tbl>
              <a:tblPr/>
              <a:tblGrid>
                <a:gridCol w="898525"/>
                <a:gridCol w="900113"/>
                <a:gridCol w="898525"/>
                <a:gridCol w="900112"/>
                <a:gridCol w="898525"/>
              </a:tblGrid>
              <a:tr h="425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bg1"/>
                        </a:solidFill>
                        <a:effectLst/>
                        <a:latin typeface="Tahoma" pitchFamily="34" charset="0"/>
                        <a:ea typeface="ヒラギノ角ゴ Pro W3"/>
                        <a:cs typeface="ヒラギノ角ゴ Pro W3"/>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FFFFFF"/>
                          </a:solidFill>
                          <a:effectLst/>
                          <a:latin typeface="Tahoma" pitchFamily="34" charset="0"/>
                          <a:ea typeface="ヒラギノ角ゴ Pro W3"/>
                          <a:cs typeface="ヒラギノ角ゴ Pro W3"/>
                        </a:rPr>
                        <a:t>Who providing care for?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921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Verdana" pitchFamily="34" charset="0"/>
                          <a:ea typeface="ヒラギノ角ゴ Pro W3"/>
                          <a:cs typeface="ヒラギノ角ゴ Pro W3"/>
                        </a:rPr>
                        <a:t>When Care Began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Spouse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Child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Parent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Other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23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Before diag.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22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At diag.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5222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Within year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523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ea typeface="ヒラギノ角ゴ Pro W3"/>
                          <a:cs typeface="ヒラギノ角ゴ Pro W3"/>
                        </a:rPr>
                        <a:t>1 to 5 years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425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&gt;5 yrs.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Verdana" pitchFamily="34" charset="0"/>
                          <a:ea typeface="ヒラギノ角ゴ Pro W3"/>
                          <a:cs typeface="ヒラギノ角ゴ Pro W3"/>
                        </a:rPr>
                        <a:t>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6" name="Text Placeholder 13"/>
          <p:cNvSpPr>
            <a:spLocks noGrp="1"/>
          </p:cNvSpPr>
          <p:nvPr>
            <p:ph type="body" sz="quarter" idx="4294967295"/>
          </p:nvPr>
        </p:nvSpPr>
        <p:spPr bwMode="auto">
          <a:xfrm>
            <a:off x="533400" y="5486400"/>
            <a:ext cx="4572000" cy="381000"/>
          </a:xfrm>
          <a:prstGeom prst="rect">
            <a:avLst/>
          </a:prstGeom>
          <a:noFill/>
          <a:ln>
            <a:miter lim="800000"/>
            <a:headEnd/>
            <a:tailEnd/>
          </a:ln>
        </p:spPr>
        <p:txBody>
          <a:bodyPr bIns="0" anchor="b"/>
          <a:lstStyle/>
          <a:p>
            <a:pPr marL="0" indent="0" algn="ctr" eaLnBrk="1" hangingPunct="1">
              <a:buFontTx/>
              <a:buNone/>
            </a:pPr>
            <a:r>
              <a:rPr lang="en-US" sz="1200" smtClean="0">
                <a:latin typeface="Verdana" pitchFamily="34" charset="0"/>
              </a:rPr>
              <a:t>Q11. When did you think of yourself as a family caregiver?</a:t>
            </a:r>
          </a:p>
        </p:txBody>
      </p:sp>
      <p:sp>
        <p:nvSpPr>
          <p:cNvPr id="117767" name="Title 9"/>
          <p:cNvSpPr>
            <a:spLocks noGrp="1"/>
          </p:cNvSpPr>
          <p:nvPr>
            <p:ph type="title" idx="4294967295"/>
          </p:nvPr>
        </p:nvSpPr>
        <p:spPr bwMode="auto">
          <a:xfrm>
            <a:off x="304800" y="0"/>
            <a:ext cx="8255000" cy="928688"/>
          </a:xfrm>
          <a:prstGeom prst="rect">
            <a:avLst/>
          </a:prstGeom>
          <a:noFill/>
          <a:ln>
            <a:miter lim="800000"/>
            <a:headEnd/>
            <a:tailEnd/>
          </a:ln>
        </p:spPr>
        <p:txBody>
          <a:bodyPr anchor="ctr"/>
          <a:lstStyle/>
          <a:p>
            <a:pPr algn="l" eaLnBrk="1" hangingPunct="1"/>
            <a:r>
              <a:rPr lang="en-US" sz="3600" smtClean="0">
                <a:solidFill>
                  <a:srgbClr val="FBFDFF"/>
                </a:solidFill>
                <a:latin typeface="Verdana" pitchFamily="34" charset="0"/>
              </a:rPr>
              <a:t>When Did You Think of Yourself as Family Caregiver?</a:t>
            </a:r>
          </a:p>
        </p:txBody>
      </p:sp>
      <p:sp>
        <p:nvSpPr>
          <p:cNvPr id="117768" name="TextBox 6"/>
          <p:cNvSpPr txBox="1">
            <a:spLocks noChangeArrowheads="1"/>
          </p:cNvSpPr>
          <p:nvPr/>
        </p:nvSpPr>
        <p:spPr bwMode="auto">
          <a:xfrm>
            <a:off x="5181600" y="2819400"/>
            <a:ext cx="3810000" cy="1754326"/>
          </a:xfrm>
          <a:prstGeom prst="rect">
            <a:avLst/>
          </a:prstGeom>
          <a:noFill/>
          <a:ln w="9525">
            <a:noFill/>
            <a:miter lim="800000"/>
            <a:headEnd/>
            <a:tailEnd/>
          </a:ln>
        </p:spPr>
        <p:txBody>
          <a:bodyPr>
            <a:spAutoFit/>
          </a:bodyPr>
          <a:lstStyle/>
          <a:p>
            <a:pPr marL="174625" indent="-174625">
              <a:buFont typeface="Arial" charset="0"/>
              <a:buChar char="•"/>
            </a:pPr>
            <a:r>
              <a:rPr lang="en-US" sz="1800" dirty="0">
                <a:latin typeface="Verdana" pitchFamily="34" charset="0"/>
              </a:rPr>
              <a:t>A majority of respondents have thought of themselves as a family caregiver for more than 5 years</a:t>
            </a:r>
            <a:r>
              <a:rPr lang="en-US" sz="1800" dirty="0" smtClean="0">
                <a:latin typeface="Verdana" pitchFamily="34" charset="0"/>
              </a:rPr>
              <a:t>. </a:t>
            </a:r>
            <a:endParaRPr lang="en-US" sz="1800" dirty="0">
              <a:latin typeface="Verdana" pitchFamily="34" charset="0"/>
            </a:endParaRPr>
          </a:p>
          <a:p>
            <a:pPr marL="174625" indent="-174625"/>
            <a:endParaRPr lang="en-US" sz="1800" dirty="0">
              <a:latin typeface="Times" pitchFamily="18" charset="0"/>
            </a:endParaRPr>
          </a:p>
          <a:p>
            <a:pPr marL="631825" lvl="1" indent="-174625">
              <a:buFont typeface="Arial" charset="0"/>
              <a:buChar char="•"/>
            </a:pPr>
            <a:endParaRPr lang="en-US" sz="1800" dirty="0">
              <a:latin typeface="Times" pitchFamily="18" charset="0"/>
            </a:endParaRPr>
          </a:p>
        </p:txBody>
      </p:sp>
      <p:graphicFrame>
        <p:nvGraphicFramePr>
          <p:cNvPr id="117765" name="Chart 8"/>
          <p:cNvGraphicFramePr>
            <a:graphicFrameLocks/>
          </p:cNvGraphicFramePr>
          <p:nvPr/>
        </p:nvGraphicFramePr>
        <p:xfrm>
          <a:off x="0" y="1371600"/>
          <a:ext cx="6172200" cy="4419600"/>
        </p:xfrm>
        <a:graphic>
          <a:graphicData uri="http://schemas.openxmlformats.org/presentationml/2006/ole">
            <mc:AlternateContent xmlns:mc="http://schemas.openxmlformats.org/markup-compatibility/2006">
              <mc:Choice xmlns:v="urn:schemas-microsoft-com:vml" Requires="v">
                <p:oleObj spid="_x0000_s117766" r:id="rId5" imgW="6175783" imgH="4419983" progId="Excel.Sheet.8">
                  <p:embed/>
                </p:oleObj>
              </mc:Choice>
              <mc:Fallback>
                <p:oleObj r:id="rId5" imgW="6175783" imgH="4419983" progId="Excel.Sheet.8">
                  <p:embed/>
                  <p:pic>
                    <p:nvPicPr>
                      <p:cNvPr id="0" name="Chart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71600"/>
                        <a:ext cx="61722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6269</TotalTime>
  <Words>2502</Words>
  <Application>Microsoft Office PowerPoint</Application>
  <PresentationFormat>On-screen Show (4:3)</PresentationFormat>
  <Paragraphs>473</Paragraphs>
  <Slides>21</Slides>
  <Notes>18</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21</vt:i4>
      </vt:variant>
    </vt:vector>
  </HeadingPairs>
  <TitlesOfParts>
    <vt:vector size="26" baseType="lpstr">
      <vt:lpstr>Blank Presentation</vt:lpstr>
      <vt:lpstr>2_Blank Presentation</vt:lpstr>
      <vt:lpstr>1_Blank Presentation</vt:lpstr>
      <vt:lpstr>Worksheet</vt:lpstr>
      <vt:lpstr>Microsoft Excel 97-2003 Worksheet</vt:lpstr>
      <vt:lpstr> An Exploration of the  Activities and Concerns of  Higher-burden Family Caregivers as represented by NFCA Members   Presentation to the  National Respite Conference November 3, 2011 </vt:lpstr>
      <vt:lpstr>About NFCA</vt:lpstr>
      <vt:lpstr>Methods</vt:lpstr>
      <vt:lpstr>Selected Objectives</vt:lpstr>
      <vt:lpstr>NFCA Family Caregivers</vt:lpstr>
      <vt:lpstr>Hallmarks of a Higher Burden</vt:lpstr>
      <vt:lpstr>Caregiving Role One third of parents caring for a child say they are the sole caregiver and report the highest levels of help.</vt:lpstr>
      <vt:lpstr>Which Came First? Diagnosis or Caregiving? </vt:lpstr>
      <vt:lpstr>When Did You Think of Yourself as Family Caregiver?</vt:lpstr>
      <vt:lpstr>How Caregiver Role Evolved</vt:lpstr>
      <vt:lpstr>Primary Diagnosis of Care Recipient</vt:lpstr>
      <vt:lpstr>Primary Diagnosis &amp; How Caregiver Role Evolved  </vt:lpstr>
      <vt:lpstr>ADLs &amp; IADLs</vt:lpstr>
      <vt:lpstr>ADLs and IADLs by Evolution of Caregiving Role </vt:lpstr>
      <vt:lpstr>Top Concerns</vt:lpstr>
      <vt:lpstr>Concerns by Caregiving Role</vt:lpstr>
      <vt:lpstr>Concerns by Duration of Caregiving</vt:lpstr>
      <vt:lpstr>Concerns by Evolution of Caregiving Role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Medicare</dc:title>
  <dc:creator>Mary</dc:creator>
  <cp:lastModifiedBy>Harris, Elizabeth, A (Contractor)</cp:lastModifiedBy>
  <cp:revision>629</cp:revision>
  <dcterms:created xsi:type="dcterms:W3CDTF">2011-07-06T15:28:42Z</dcterms:created>
  <dcterms:modified xsi:type="dcterms:W3CDTF">2011-10-29T20:14:33Z</dcterms:modified>
</cp:coreProperties>
</file>