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9" r:id="rId11"/>
    <p:sldId id="261" r:id="rId12"/>
    <p:sldId id="270" r:id="rId13"/>
    <p:sldId id="272" r:id="rId14"/>
    <p:sldId id="274" r:id="rId15"/>
    <p:sldId id="275" r:id="rId16"/>
    <p:sldId id="271" r:id="rId17"/>
    <p:sldId id="273" r:id="rId18"/>
    <p:sldId id="262" r:id="rId19"/>
    <p:sldId id="264" r:id="rId20"/>
    <p:sldId id="263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900"/>
    <a:srgbClr val="00467A"/>
    <a:srgbClr val="78491A"/>
    <a:srgbClr val="4F3011"/>
    <a:srgbClr val="7B260F"/>
    <a:srgbClr val="004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14" autoAdjust="0"/>
    <p:restoredTop sz="86420" autoAdjust="0"/>
  </p:normalViewPr>
  <p:slideViewPr>
    <p:cSldViewPr>
      <p:cViewPr>
        <p:scale>
          <a:sx n="113" d="100"/>
          <a:sy n="113" d="100"/>
        </p:scale>
        <p:origin x="-1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lc7\Documents\AoA\Lifespan%20respite%20Conference\County%20statistic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lc7\Documents\AoA\Lifespan%20respite%20Conference\Copy%20of%20TIC%20Master%20-%20Raw%20Data%20September%201%202011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vlc7\Documents\AoA\Lifespan%20respite%20Conference\Copy%20of%20TIC%20Master%20-%20Raw%20Data%20September%201%20201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lc7\Documents\AoA\Lifespan%20respite%20Conference\County%20statisti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50800"/>
          </c:spPr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6 months</c:v>
                </c:pt>
                <c:pt idx="2">
                  <c:v>1 year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</c:v>
                </c:pt>
                <c:pt idx="1">
                  <c:v>15.2</c:v>
                </c:pt>
                <c:pt idx="2">
                  <c:v>15.8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ln w="41275"/>
          </c:spPr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6 months</c:v>
                </c:pt>
                <c:pt idx="2">
                  <c:v>1 year 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9</c:v>
                </c:pt>
                <c:pt idx="1">
                  <c:v>7.5</c:v>
                </c:pt>
                <c:pt idx="2">
                  <c:v>4.2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marker>
            <c:symbol val="none"/>
          </c:marker>
          <c:cat>
            <c:strRef>
              <c:f>Sheet1!$A$2:$A$4</c:f>
              <c:strCache>
                <c:ptCount val="3"/>
                <c:pt idx="0">
                  <c:v>Baseline</c:v>
                </c:pt>
                <c:pt idx="1">
                  <c:v>6 months</c:v>
                </c:pt>
                <c:pt idx="2">
                  <c:v>1 year </c:v>
                </c:pt>
              </c:strCache>
            </c: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345920"/>
        <c:axId val="77347456"/>
      </c:lineChart>
      <c:catAx>
        <c:axId val="77345920"/>
        <c:scaling>
          <c:orientation val="minMax"/>
        </c:scaling>
        <c:delete val="0"/>
        <c:axPos val="b"/>
        <c:majorTickMark val="none"/>
        <c:minorTickMark val="none"/>
        <c:tickLblPos val="nextTo"/>
        <c:crossAx val="77347456"/>
        <c:crosses val="autoZero"/>
        <c:auto val="1"/>
        <c:lblAlgn val="ctr"/>
        <c:lblOffset val="100"/>
        <c:noMultiLvlLbl val="0"/>
      </c:catAx>
      <c:valAx>
        <c:axId val="77347456"/>
        <c:scaling>
          <c:orientation val="minMax"/>
          <c:max val="20"/>
          <c:min val="0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spPr>
          <a:ln w="10000">
            <a:noFill/>
          </a:ln>
        </c:spPr>
        <c:crossAx val="77345920"/>
        <c:crosses val="autoZero"/>
        <c:crossBetween val="between"/>
        <c:majorUnit val="2"/>
        <c:min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Outcome:</a:t>
            </a:r>
            <a:r>
              <a:rPr lang="en-US" sz="1800" baseline="0"/>
              <a:t> Stayed in the community vs. not</a:t>
            </a:r>
            <a:endParaRPr lang="en-US" sz="18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9656773672521741E-2"/>
          <c:y val="9.8392909219680955E-2"/>
          <c:w val="0.65147953260650193"/>
          <c:h val="0.8722353455818026"/>
        </c:manualLayout>
      </c:layout>
      <c:barChart>
        <c:barDir val="col"/>
        <c:grouping val="clustered"/>
        <c:varyColors val="0"/>
        <c:ser>
          <c:idx val="4"/>
          <c:order val="0"/>
          <c:tx>
            <c:strRef>
              <c:f>Sheet2!$K$19</c:f>
              <c:strCache>
                <c:ptCount val="1"/>
                <c:pt idx="0">
                  <c:v>Stayed in Program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ln>
                <a:solidFill>
                  <a:schemeClr val="accent5">
                    <a:lumMod val="50000"/>
                  </a:schemeClr>
                </a:solidFill>
              </a:ln>
            </c:spPr>
          </c:dPt>
          <c:val>
            <c:numRef>
              <c:f>Sheet2!$K$31</c:f>
              <c:numCache>
                <c:formatCode>General</c:formatCode>
                <c:ptCount val="1"/>
                <c:pt idx="0">
                  <c:v>182</c:v>
                </c:pt>
              </c:numCache>
            </c:numRef>
          </c:val>
        </c:ser>
        <c:ser>
          <c:idx val="2"/>
          <c:order val="1"/>
          <c:tx>
            <c:strRef>
              <c:f>Sheet2!$E$19</c:f>
              <c:strCache>
                <c:ptCount val="1"/>
                <c:pt idx="0">
                  <c:v>Stayed in Community but not in CLP</c:v>
                </c:pt>
              </c:strCache>
            </c:strRef>
          </c:tx>
          <c:invertIfNegative val="0"/>
          <c:val>
            <c:numRef>
              <c:f>Sheet2!$E$31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</c:ser>
        <c:ser>
          <c:idx val="5"/>
          <c:order val="2"/>
          <c:tx>
            <c:strRef>
              <c:f>Sheet2!$M$38</c:f>
              <c:strCache>
                <c:ptCount val="1"/>
              </c:strCache>
            </c:strRef>
          </c:tx>
          <c:invertIfNegative val="0"/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ser>
          <c:idx val="0"/>
          <c:order val="3"/>
          <c:tx>
            <c:strRef>
              <c:f>Sheet2!$J$19</c:f>
              <c:strCache>
                <c:ptCount val="1"/>
                <c:pt idx="0">
                  <c:v>Deceased</c:v>
                </c:pt>
              </c:strCache>
            </c:strRef>
          </c:tx>
          <c:invertIfNegative val="0"/>
          <c:val>
            <c:numRef>
              <c:f>Sheet2!$J$31</c:f>
              <c:numCache>
                <c:formatCode>General</c:formatCode>
                <c:ptCount val="1"/>
                <c:pt idx="0">
                  <c:v>63</c:v>
                </c:pt>
              </c:numCache>
            </c:numRef>
          </c:val>
        </c:ser>
        <c:ser>
          <c:idx val="1"/>
          <c:order val="4"/>
          <c:tx>
            <c:strRef>
              <c:f>Sheet2!$H$19</c:f>
              <c:strCache>
                <c:ptCount val="1"/>
                <c:pt idx="0">
                  <c:v>Entered Hospital or NH</c:v>
                </c:pt>
              </c:strCache>
            </c:strRef>
          </c:tx>
          <c:invertIfNegative val="0"/>
          <c:val>
            <c:numRef>
              <c:f>Sheet2!$H$31</c:f>
              <c:numCache>
                <c:formatCode>General</c:formatCode>
                <c:ptCount val="1"/>
                <c:pt idx="0">
                  <c:v>57</c:v>
                </c:pt>
              </c:numCache>
            </c:numRef>
          </c:val>
        </c:ser>
        <c:ser>
          <c:idx val="3"/>
          <c:order val="5"/>
          <c:tx>
            <c:strRef>
              <c:f>Sheet2!$D$19</c:f>
              <c:strCache>
                <c:ptCount val="1"/>
                <c:pt idx="0">
                  <c:v>No longer eligible for CLP/remaining in the community</c:v>
                </c:pt>
              </c:strCache>
            </c:strRef>
          </c:tx>
          <c:invertIfNegative val="0"/>
          <c:val>
            <c:numRef>
              <c:f>Sheet2!$D$31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537664"/>
        <c:axId val="77539200"/>
      </c:barChart>
      <c:catAx>
        <c:axId val="77537664"/>
        <c:scaling>
          <c:orientation val="minMax"/>
        </c:scaling>
        <c:delete val="1"/>
        <c:axPos val="b"/>
        <c:majorTickMark val="none"/>
        <c:minorTickMark val="none"/>
        <c:tickLblPos val="none"/>
        <c:crossAx val="77539200"/>
        <c:crosses val="autoZero"/>
        <c:auto val="1"/>
        <c:lblAlgn val="ctr"/>
        <c:lblOffset val="100"/>
        <c:noMultiLvlLbl val="0"/>
      </c:catAx>
      <c:valAx>
        <c:axId val="775392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7537664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6906571774682042"/>
          <c:y val="0.32694788151481102"/>
          <c:w val="0.22131889763779544"/>
          <c:h val="0.41512519268424797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/>
              <a:t>Caregiver Measures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7888635631072441E-2"/>
          <c:y val="0.11807103108687172"/>
          <c:w val="0.9182517152461207"/>
          <c:h val="0.69246184568054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Baseline</c:v>
                </c:pt>
              </c:strCache>
            </c:strRef>
          </c:tx>
          <c:invertIfNegative val="0"/>
          <c:cat>
            <c:strRef>
              <c:f>(Sheet3!$A$3:$A$4,Sheet3!$A$6:$A$7)</c:f>
              <c:strCache>
                <c:ptCount val="4"/>
                <c:pt idx="0">
                  <c:v>Zarit Burden</c:v>
                </c:pt>
                <c:pt idx="1">
                  <c:v>Quality of Life-Physical</c:v>
                </c:pt>
                <c:pt idx="2">
                  <c:v>PHQ-9</c:v>
                </c:pt>
                <c:pt idx="3">
                  <c:v>Mental Status</c:v>
                </c:pt>
              </c:strCache>
            </c:strRef>
          </c:cat>
          <c:val>
            <c:numRef>
              <c:f>(Sheet3!$B$3:$B$4,Sheet3!$B$6:$B$7)</c:f>
              <c:numCache>
                <c:formatCode>General</c:formatCode>
                <c:ptCount val="4"/>
                <c:pt idx="0">
                  <c:v>32.630000000000003</c:v>
                </c:pt>
                <c:pt idx="1">
                  <c:v>43.97</c:v>
                </c:pt>
                <c:pt idx="2">
                  <c:v>13.719999999999999</c:v>
                </c:pt>
                <c:pt idx="3">
                  <c:v>5.03</c:v>
                </c:pt>
              </c:numCache>
            </c:numRef>
          </c:val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6 mos</c:v>
                </c:pt>
              </c:strCache>
            </c:strRef>
          </c:tx>
          <c:invertIfNegative val="0"/>
          <c:cat>
            <c:strRef>
              <c:f>(Sheet3!$A$3:$A$4,Sheet3!$A$6:$A$7)</c:f>
              <c:strCache>
                <c:ptCount val="4"/>
                <c:pt idx="0">
                  <c:v>Zarit Burden</c:v>
                </c:pt>
                <c:pt idx="1">
                  <c:v>Quality of Life-Physical</c:v>
                </c:pt>
                <c:pt idx="2">
                  <c:v>PHQ-9</c:v>
                </c:pt>
                <c:pt idx="3">
                  <c:v>Mental Status</c:v>
                </c:pt>
              </c:strCache>
            </c:strRef>
          </c:cat>
          <c:val>
            <c:numRef>
              <c:f>(Sheet3!$C$3:$C$4,Sheet3!$C$6:$C$7)</c:f>
              <c:numCache>
                <c:formatCode>General</c:formatCode>
                <c:ptCount val="4"/>
                <c:pt idx="0">
                  <c:v>33.44</c:v>
                </c:pt>
                <c:pt idx="1">
                  <c:v>44.89</c:v>
                </c:pt>
                <c:pt idx="2">
                  <c:v>13.79</c:v>
                </c:pt>
                <c:pt idx="3">
                  <c:v>5.23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77561856"/>
        <c:axId val="77563392"/>
      </c:barChart>
      <c:catAx>
        <c:axId val="775618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563392"/>
        <c:crosses val="autoZero"/>
        <c:auto val="1"/>
        <c:lblAlgn val="ctr"/>
        <c:lblOffset val="100"/>
        <c:noMultiLvlLbl val="0"/>
      </c:catAx>
      <c:valAx>
        <c:axId val="77563392"/>
        <c:scaling>
          <c:orientation val="minMax"/>
          <c:max val="5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77561856"/>
        <c:crosses val="autoZero"/>
        <c:crossBetween val="between"/>
        <c:majorUnit val="5"/>
        <c:minorUnit val="1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ADL</a:t>
            </a:r>
            <a:r>
              <a:rPr lang="en-US" baseline="0" dirty="0"/>
              <a:t> Impairments</a:t>
            </a:r>
            <a:r>
              <a:rPr lang="en-US" dirty="0"/>
              <a:t>- </a:t>
            </a:r>
            <a:r>
              <a:rPr lang="en-US" dirty="0" smtClean="0"/>
              <a:t>Initial </a:t>
            </a:r>
            <a:r>
              <a:rPr lang="en-US" dirty="0"/>
              <a:t>&amp; Baseline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1988407699037624E-2"/>
          <c:y val="0.13545186636564777"/>
          <c:w val="0.77050271676566739"/>
          <c:h val="0.7403880103279705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Sheet3!$B$12:$B$13</c:f>
              <c:strCache>
                <c:ptCount val="1"/>
                <c:pt idx="0">
                  <c:v>ADLs Baseline</c:v>
                </c:pt>
              </c:strCache>
            </c:strRef>
          </c:tx>
          <c:invertIfNegative val="0"/>
          <c:val>
            <c:numRef>
              <c:f>Sheet3!$B$14:$B$26</c:f>
              <c:numCache>
                <c:formatCode>General</c:formatCode>
                <c:ptCount val="13"/>
                <c:pt idx="0">
                  <c:v>37</c:v>
                </c:pt>
                <c:pt idx="1">
                  <c:v>34</c:v>
                </c:pt>
                <c:pt idx="2">
                  <c:v>28</c:v>
                </c:pt>
                <c:pt idx="3">
                  <c:v>28</c:v>
                </c:pt>
                <c:pt idx="4">
                  <c:v>22</c:v>
                </c:pt>
                <c:pt idx="5">
                  <c:v>23</c:v>
                </c:pt>
                <c:pt idx="6">
                  <c:v>14</c:v>
                </c:pt>
                <c:pt idx="7">
                  <c:v>15</c:v>
                </c:pt>
                <c:pt idx="8">
                  <c:v>12</c:v>
                </c:pt>
                <c:pt idx="9">
                  <c:v>5</c:v>
                </c:pt>
                <c:pt idx="10">
                  <c:v>11</c:v>
                </c:pt>
                <c:pt idx="11">
                  <c:v>9</c:v>
                </c:pt>
                <c:pt idx="12">
                  <c:v>8</c:v>
                </c:pt>
              </c:numCache>
            </c:numRef>
          </c:val>
        </c:ser>
        <c:ser>
          <c:idx val="2"/>
          <c:order val="1"/>
          <c:tx>
            <c:strRef>
              <c:f>Sheet3!$C$12:$C$13</c:f>
              <c:strCache>
                <c:ptCount val="1"/>
                <c:pt idx="0">
                  <c:v>ADLs 6 mos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val>
            <c:numRef>
              <c:f>Sheet3!$C$14:$C$26</c:f>
              <c:numCache>
                <c:formatCode>General</c:formatCode>
                <c:ptCount val="13"/>
                <c:pt idx="0">
                  <c:v>35</c:v>
                </c:pt>
                <c:pt idx="1">
                  <c:v>24</c:v>
                </c:pt>
                <c:pt idx="2">
                  <c:v>26</c:v>
                </c:pt>
                <c:pt idx="3">
                  <c:v>28</c:v>
                </c:pt>
                <c:pt idx="4">
                  <c:v>12</c:v>
                </c:pt>
                <c:pt idx="5">
                  <c:v>22</c:v>
                </c:pt>
                <c:pt idx="6">
                  <c:v>19</c:v>
                </c:pt>
                <c:pt idx="7">
                  <c:v>10</c:v>
                </c:pt>
                <c:pt idx="8">
                  <c:v>13</c:v>
                </c:pt>
                <c:pt idx="9">
                  <c:v>16</c:v>
                </c:pt>
                <c:pt idx="10">
                  <c:v>13</c:v>
                </c:pt>
                <c:pt idx="11">
                  <c:v>12</c:v>
                </c:pt>
                <c:pt idx="1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581312"/>
        <c:axId val="77624064"/>
      </c:barChart>
      <c:catAx>
        <c:axId val="77581312"/>
        <c:scaling>
          <c:orientation val="minMax"/>
        </c:scaling>
        <c:delete val="0"/>
        <c:axPos val="b"/>
        <c:majorTickMark val="none"/>
        <c:minorTickMark val="none"/>
        <c:tickLblPos val="nextTo"/>
        <c:crossAx val="77624064"/>
        <c:crosses val="autoZero"/>
        <c:auto val="1"/>
        <c:lblAlgn val="ctr"/>
        <c:lblOffset val="100"/>
        <c:noMultiLvlLbl val="0"/>
      </c:catAx>
      <c:valAx>
        <c:axId val="776240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77581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030770824699541"/>
          <c:y val="0.39731199687491919"/>
          <c:w val="0.15092036192844321"/>
          <c:h val="0.24178417759583498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Types of Services Utililized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Sheet2!$AX$20</c:f>
              <c:strCache>
                <c:ptCount val="1"/>
                <c:pt idx="0">
                  <c:v>Types of Services Utililized
(One participant may have received more than one type of service)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Sheet2!$AX$21:$BF$21</c:f>
              <c:strCache>
                <c:ptCount val="9"/>
                <c:pt idx="0">
                  <c:v>Nursing Care at Home</c:v>
                </c:pt>
                <c:pt idx="1">
                  <c:v>Personal Caree</c:v>
                </c:pt>
                <c:pt idx="2">
                  <c:v>Homemaker/Chore Svcs</c:v>
                </c:pt>
                <c:pt idx="3">
                  <c:v>Respite Care</c:v>
                </c:pt>
                <c:pt idx="4">
                  <c:v>Home Delivered Meals</c:v>
                </c:pt>
                <c:pt idx="5">
                  <c:v>Making Home Mods</c:v>
                </c:pt>
                <c:pt idx="6">
                  <c:v>Receiving OT </c:v>
                </c:pt>
                <c:pt idx="7">
                  <c:v>Adult Day</c:v>
                </c:pt>
                <c:pt idx="8">
                  <c:v>Assistive Technology</c:v>
                </c:pt>
              </c:strCache>
            </c:strRef>
          </c:cat>
          <c:val>
            <c:numRef>
              <c:f>Sheet2!$AX$22:$BF$22</c:f>
              <c:numCache>
                <c:formatCode>General</c:formatCode>
                <c:ptCount val="9"/>
                <c:pt idx="0">
                  <c:v>46</c:v>
                </c:pt>
                <c:pt idx="1">
                  <c:v>148</c:v>
                </c:pt>
                <c:pt idx="2">
                  <c:v>100</c:v>
                </c:pt>
                <c:pt idx="3">
                  <c:v>347</c:v>
                </c:pt>
                <c:pt idx="4">
                  <c:v>46</c:v>
                </c:pt>
                <c:pt idx="5">
                  <c:v>34</c:v>
                </c:pt>
                <c:pt idx="6">
                  <c:v>24</c:v>
                </c:pt>
                <c:pt idx="7">
                  <c:v>77</c:v>
                </c:pt>
                <c:pt idx="8">
                  <c:v>26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77638485978735"/>
          <c:y val="0.17762720941978738"/>
          <c:w val="0.352236151402127"/>
          <c:h val="0.59416694174630535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56692D-3B48-4570-B3B5-96B9223B94B5}" type="doc">
      <dgm:prSet loTypeId="urn:microsoft.com/office/officeart/2005/8/layout/hList3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4027BE16-6A39-4AB6-ACD0-0B2764C746DF}">
      <dgm:prSet phldrT="[Text]"/>
      <dgm:spPr/>
      <dgm:t>
        <a:bodyPr/>
        <a:lstStyle/>
        <a:p>
          <a:r>
            <a:rPr lang="en-US" dirty="0" smtClean="0"/>
            <a:t>Logic Model –Caregiver Supports Program </a:t>
          </a:r>
          <a:endParaRPr lang="en-US" dirty="0"/>
        </a:p>
      </dgm:t>
    </dgm:pt>
    <dgm:pt modelId="{17054D50-D775-4DB2-A007-FD6C20328103}" type="parTrans" cxnId="{08961750-6914-4B43-A776-CEEB1FAF0C85}">
      <dgm:prSet/>
      <dgm:spPr/>
      <dgm:t>
        <a:bodyPr/>
        <a:lstStyle/>
        <a:p>
          <a:endParaRPr lang="en-US"/>
        </a:p>
      </dgm:t>
    </dgm:pt>
    <dgm:pt modelId="{E2EEE544-6107-4BBB-B9F4-C24CE4C6E40E}" type="sibTrans" cxnId="{08961750-6914-4B43-A776-CEEB1FAF0C85}">
      <dgm:prSet/>
      <dgm:spPr/>
      <dgm:t>
        <a:bodyPr/>
        <a:lstStyle/>
        <a:p>
          <a:endParaRPr lang="en-US"/>
        </a:p>
      </dgm:t>
    </dgm:pt>
    <dgm:pt modelId="{18D765BF-743D-4327-8215-E0813DF396EB}">
      <dgm:prSet phldrT="[Text]" custT="1"/>
      <dgm:spPr/>
      <dgm:t>
        <a:bodyPr/>
        <a:lstStyle/>
        <a:p>
          <a:r>
            <a:rPr lang="en-US" sz="1600" b="1" dirty="0" smtClean="0">
              <a:solidFill>
                <a:srgbClr val="000000"/>
              </a:solidFill>
            </a:rPr>
            <a:t>Inputs</a:t>
          </a:r>
        </a:p>
        <a:p>
          <a:endParaRPr lang="en-US" sz="1600" b="1" dirty="0" smtClean="0">
            <a:solidFill>
              <a:srgbClr val="000000"/>
            </a:solidFill>
          </a:endParaRPr>
        </a:p>
        <a:p>
          <a:r>
            <a:rPr lang="en-US" sz="1600" b="1" dirty="0" smtClean="0">
              <a:solidFill>
                <a:srgbClr val="000000"/>
              </a:solidFill>
            </a:rPr>
            <a:t>Staff</a:t>
          </a:r>
        </a:p>
        <a:p>
          <a:r>
            <a:rPr lang="en-US" sz="1600" b="1" dirty="0" smtClean="0">
              <a:solidFill>
                <a:srgbClr val="000000"/>
              </a:solidFill>
            </a:rPr>
            <a:t>Funding</a:t>
          </a:r>
        </a:p>
        <a:p>
          <a:r>
            <a:rPr lang="en-US" sz="1600" b="1" dirty="0" smtClean="0">
              <a:solidFill>
                <a:srgbClr val="000000"/>
              </a:solidFill>
            </a:rPr>
            <a:t>Advisory Board</a:t>
          </a:r>
        </a:p>
        <a:p>
          <a:r>
            <a:rPr lang="en-US" sz="1600" b="1" dirty="0" smtClean="0">
              <a:solidFill>
                <a:srgbClr val="000000"/>
              </a:solidFill>
            </a:rPr>
            <a:t>Project Partners </a:t>
          </a:r>
        </a:p>
        <a:p>
          <a:r>
            <a:rPr lang="en-US" sz="1600" b="1" dirty="0" smtClean="0">
              <a:solidFill>
                <a:srgbClr val="000000"/>
              </a:solidFill>
            </a:rPr>
            <a:t>Planning processes</a:t>
          </a:r>
        </a:p>
        <a:p>
          <a:endParaRPr lang="en-US" sz="1600" b="1" dirty="0"/>
        </a:p>
      </dgm:t>
    </dgm:pt>
    <dgm:pt modelId="{B5ED3F9E-FE4F-41C6-9E4B-7353724855D5}" type="parTrans" cxnId="{5324C11D-A62C-44BC-893C-5F7DE8E918B3}">
      <dgm:prSet/>
      <dgm:spPr/>
      <dgm:t>
        <a:bodyPr/>
        <a:lstStyle/>
        <a:p>
          <a:endParaRPr lang="en-US"/>
        </a:p>
      </dgm:t>
    </dgm:pt>
    <dgm:pt modelId="{FED6E34E-0780-4076-B41F-480B81D00F3E}" type="sibTrans" cxnId="{5324C11D-A62C-44BC-893C-5F7DE8E918B3}">
      <dgm:prSet/>
      <dgm:spPr/>
      <dgm:t>
        <a:bodyPr/>
        <a:lstStyle/>
        <a:p>
          <a:endParaRPr lang="en-US"/>
        </a:p>
      </dgm:t>
    </dgm:pt>
    <dgm:pt modelId="{05EFB603-E31B-4414-90BF-94F25E707399}">
      <dgm:prSet phldrT="[Text]" custT="1"/>
      <dgm:spPr/>
      <dgm:t>
        <a:bodyPr/>
        <a:lstStyle/>
        <a:p>
          <a:pPr algn="ctr"/>
          <a:endParaRPr lang="en-US" sz="1600" b="1" dirty="0" smtClean="0">
            <a:solidFill>
              <a:srgbClr val="000000"/>
            </a:solidFill>
          </a:endParaRPr>
        </a:p>
        <a:p>
          <a:pPr algn="ctr"/>
          <a:endParaRPr lang="en-US" sz="1600" b="1" dirty="0" smtClean="0">
            <a:solidFill>
              <a:srgbClr val="000000"/>
            </a:solidFill>
          </a:endParaRPr>
        </a:p>
        <a:p>
          <a:pPr algn="ctr"/>
          <a:r>
            <a:rPr lang="en-US" sz="1600" b="1" dirty="0" smtClean="0">
              <a:solidFill>
                <a:srgbClr val="000000"/>
              </a:solidFill>
            </a:rPr>
            <a:t>Activities</a:t>
          </a:r>
        </a:p>
        <a:p>
          <a:pPr algn="ctr"/>
          <a:endParaRPr lang="en-US" sz="1600" b="1" dirty="0" smtClean="0">
            <a:solidFill>
              <a:srgbClr val="000000"/>
            </a:solidFill>
          </a:endParaRPr>
        </a:p>
        <a:p>
          <a:pPr algn="l"/>
          <a:r>
            <a:rPr lang="en-US" sz="1600" b="1" dirty="0" smtClean="0">
              <a:solidFill>
                <a:srgbClr val="000000"/>
              </a:solidFill>
            </a:rPr>
            <a:t>1:1 Support</a:t>
          </a:r>
        </a:p>
        <a:p>
          <a:pPr algn="l"/>
          <a:r>
            <a:rPr lang="en-US" sz="1600" b="1" dirty="0" smtClean="0">
              <a:solidFill>
                <a:srgbClr val="000000"/>
              </a:solidFill>
            </a:rPr>
            <a:t>Powerful Tools for Caregivers Training</a:t>
          </a:r>
        </a:p>
        <a:p>
          <a:pPr algn="l"/>
          <a:r>
            <a:rPr lang="en-US" sz="1600" b="1" dirty="0" smtClean="0">
              <a:solidFill>
                <a:srgbClr val="000000"/>
              </a:solidFill>
            </a:rPr>
            <a:t>Connection to local resources and services</a:t>
          </a:r>
        </a:p>
        <a:p>
          <a:pPr algn="l"/>
          <a:r>
            <a:rPr lang="en-US" sz="1600" b="1" dirty="0" smtClean="0">
              <a:solidFill>
                <a:srgbClr val="000000"/>
              </a:solidFill>
            </a:rPr>
            <a:t>Individual consumer-directed budgets</a:t>
          </a:r>
        </a:p>
        <a:p>
          <a:pPr algn="ctr"/>
          <a:endParaRPr lang="en-US" sz="1600" b="1" dirty="0" smtClean="0"/>
        </a:p>
        <a:p>
          <a:pPr algn="ctr"/>
          <a:endParaRPr lang="en-US" sz="1600" b="1" dirty="0"/>
        </a:p>
      </dgm:t>
    </dgm:pt>
    <dgm:pt modelId="{C02B801B-DABA-4E27-ADFE-6B2759AE85A2}" type="parTrans" cxnId="{FC6B23C2-C4BC-4CCC-886C-67E4C693C9A1}">
      <dgm:prSet/>
      <dgm:spPr/>
      <dgm:t>
        <a:bodyPr/>
        <a:lstStyle/>
        <a:p>
          <a:endParaRPr lang="en-US"/>
        </a:p>
      </dgm:t>
    </dgm:pt>
    <dgm:pt modelId="{1FCFEFD1-6323-49D3-9C0E-D0B3F4D86EAF}" type="sibTrans" cxnId="{FC6B23C2-C4BC-4CCC-886C-67E4C693C9A1}">
      <dgm:prSet/>
      <dgm:spPr/>
      <dgm:t>
        <a:bodyPr/>
        <a:lstStyle/>
        <a:p>
          <a:endParaRPr lang="en-US"/>
        </a:p>
      </dgm:t>
    </dgm:pt>
    <dgm:pt modelId="{0E60EBAA-232A-42DA-9AD5-C9E17A325925}">
      <dgm:prSet phldrT="[Text]" custT="1"/>
      <dgm:spPr/>
      <dgm:t>
        <a:bodyPr/>
        <a:lstStyle/>
        <a:p>
          <a:pPr algn="ctr"/>
          <a:r>
            <a:rPr lang="en-US" sz="1600" b="1" dirty="0" smtClean="0">
              <a:solidFill>
                <a:srgbClr val="000000"/>
              </a:solidFill>
            </a:rPr>
            <a:t>Outcomes</a:t>
          </a:r>
        </a:p>
        <a:p>
          <a:pPr algn="ctr"/>
          <a:endParaRPr lang="en-US" sz="1600" b="1" dirty="0" smtClean="0">
            <a:solidFill>
              <a:srgbClr val="000000"/>
            </a:solidFill>
          </a:endParaRPr>
        </a:p>
        <a:p>
          <a:pPr algn="l"/>
          <a:r>
            <a:rPr lang="en-US" sz="1600" b="1" dirty="0" smtClean="0">
              <a:solidFill>
                <a:srgbClr val="000000"/>
              </a:solidFill>
            </a:rPr>
            <a:t>Help received</a:t>
          </a:r>
        </a:p>
        <a:p>
          <a:pPr algn="l"/>
          <a:r>
            <a:rPr lang="en-US" sz="1600" b="1" dirty="0" smtClean="0">
              <a:solidFill>
                <a:srgbClr val="000000"/>
              </a:solidFill>
            </a:rPr>
            <a:t>Hours spent caregiving</a:t>
          </a:r>
        </a:p>
        <a:p>
          <a:pPr algn="l"/>
          <a:r>
            <a:rPr lang="en-US" sz="1600" b="1" dirty="0" smtClean="0">
              <a:solidFill>
                <a:srgbClr val="000000"/>
              </a:solidFill>
            </a:rPr>
            <a:t>Caregiver Characteristics</a:t>
          </a:r>
        </a:p>
        <a:p>
          <a:pPr algn="l"/>
          <a:r>
            <a:rPr lang="en-US" sz="1600" b="1" dirty="0" smtClean="0">
              <a:solidFill>
                <a:srgbClr val="000000"/>
              </a:solidFill>
            </a:rPr>
            <a:t>Care Recipient Characteristics</a:t>
          </a:r>
        </a:p>
        <a:p>
          <a:pPr algn="l"/>
          <a:r>
            <a:rPr lang="en-US" sz="1600" b="1" dirty="0" smtClean="0">
              <a:solidFill>
                <a:srgbClr val="000000"/>
              </a:solidFill>
            </a:rPr>
            <a:t>Client Satisfaction</a:t>
          </a:r>
        </a:p>
        <a:p>
          <a:pPr algn="l"/>
          <a:r>
            <a:rPr lang="en-US" sz="1600" b="1" dirty="0" smtClean="0">
              <a:solidFill>
                <a:srgbClr val="000000"/>
              </a:solidFill>
            </a:rPr>
            <a:t>Program components utilized </a:t>
          </a:r>
          <a:endParaRPr lang="en-US" sz="1600" b="1" dirty="0">
            <a:solidFill>
              <a:srgbClr val="000000"/>
            </a:solidFill>
          </a:endParaRPr>
        </a:p>
      </dgm:t>
    </dgm:pt>
    <dgm:pt modelId="{60E577AF-F4F8-43FE-80A2-2D7E3354CDE2}" type="parTrans" cxnId="{8BE566C9-A104-4F25-AEEF-753260E35955}">
      <dgm:prSet/>
      <dgm:spPr/>
      <dgm:t>
        <a:bodyPr/>
        <a:lstStyle/>
        <a:p>
          <a:endParaRPr lang="en-US"/>
        </a:p>
      </dgm:t>
    </dgm:pt>
    <dgm:pt modelId="{7553E7D4-D5EE-41FD-8043-ED39EA98ECB2}" type="sibTrans" cxnId="{8BE566C9-A104-4F25-AEEF-753260E35955}">
      <dgm:prSet/>
      <dgm:spPr/>
      <dgm:t>
        <a:bodyPr/>
        <a:lstStyle/>
        <a:p>
          <a:endParaRPr lang="en-US"/>
        </a:p>
      </dgm:t>
    </dgm:pt>
    <dgm:pt modelId="{0726A054-AF10-4876-9D68-F7FF866EB498}" type="pres">
      <dgm:prSet presAssocID="{0B56692D-3B48-4570-B3B5-96B9223B94B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CFFBD9-4AFC-4823-8BA0-43B7C528C735}" type="pres">
      <dgm:prSet presAssocID="{4027BE16-6A39-4AB6-ACD0-0B2764C746DF}" presName="roof" presStyleLbl="dkBgShp" presStyleIdx="0" presStyleCnt="2"/>
      <dgm:spPr/>
      <dgm:t>
        <a:bodyPr/>
        <a:lstStyle/>
        <a:p>
          <a:endParaRPr lang="en-US"/>
        </a:p>
      </dgm:t>
    </dgm:pt>
    <dgm:pt modelId="{89EAFE22-B05A-4D63-AB72-DB9FCAEDCC61}" type="pres">
      <dgm:prSet presAssocID="{4027BE16-6A39-4AB6-ACD0-0B2764C746DF}" presName="pillars" presStyleCnt="0"/>
      <dgm:spPr/>
    </dgm:pt>
    <dgm:pt modelId="{D133C6D8-5627-42A6-894A-51E4FE742934}" type="pres">
      <dgm:prSet presAssocID="{4027BE16-6A39-4AB6-ACD0-0B2764C746DF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8BABBD-D77A-48F1-8C9A-EE458902D236}" type="pres">
      <dgm:prSet presAssocID="{05EFB603-E31B-4414-90BF-94F25E707399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8D4781-493B-4E78-B8A7-FA32EB92FDFB}" type="pres">
      <dgm:prSet presAssocID="{0E60EBAA-232A-42DA-9AD5-C9E17A325925}" presName="pillarX" presStyleLbl="node1" presStyleIdx="2" presStyleCnt="3" custLinFactNeighborX="49" custLinFactNeighborY="-5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03B6F1-81D3-4D5C-BC01-8DCB6AFBDC6D}" type="pres">
      <dgm:prSet presAssocID="{4027BE16-6A39-4AB6-ACD0-0B2764C746DF}" presName="base" presStyleLbl="dkBgShp" presStyleIdx="1" presStyleCnt="2"/>
      <dgm:spPr/>
    </dgm:pt>
  </dgm:ptLst>
  <dgm:cxnLst>
    <dgm:cxn modelId="{5324C11D-A62C-44BC-893C-5F7DE8E918B3}" srcId="{4027BE16-6A39-4AB6-ACD0-0B2764C746DF}" destId="{18D765BF-743D-4327-8215-E0813DF396EB}" srcOrd="0" destOrd="0" parTransId="{B5ED3F9E-FE4F-41C6-9E4B-7353724855D5}" sibTransId="{FED6E34E-0780-4076-B41F-480B81D00F3E}"/>
    <dgm:cxn modelId="{C2E15E9F-9764-4560-BCDF-696E1AF6C04A}" type="presOf" srcId="{0E60EBAA-232A-42DA-9AD5-C9E17A325925}" destId="{358D4781-493B-4E78-B8A7-FA32EB92FDFB}" srcOrd="0" destOrd="0" presId="urn:microsoft.com/office/officeart/2005/8/layout/hList3"/>
    <dgm:cxn modelId="{7C85BC9F-D2C1-4D52-B02F-84A7AD34E45A}" type="presOf" srcId="{4027BE16-6A39-4AB6-ACD0-0B2764C746DF}" destId="{0CCFFBD9-4AFC-4823-8BA0-43B7C528C735}" srcOrd="0" destOrd="0" presId="urn:microsoft.com/office/officeart/2005/8/layout/hList3"/>
    <dgm:cxn modelId="{3BD7929F-E7C6-450B-A4C8-F5C89EB9E660}" type="presOf" srcId="{05EFB603-E31B-4414-90BF-94F25E707399}" destId="{3B8BABBD-D77A-48F1-8C9A-EE458902D236}" srcOrd="0" destOrd="0" presId="urn:microsoft.com/office/officeart/2005/8/layout/hList3"/>
    <dgm:cxn modelId="{8BE566C9-A104-4F25-AEEF-753260E35955}" srcId="{4027BE16-6A39-4AB6-ACD0-0B2764C746DF}" destId="{0E60EBAA-232A-42DA-9AD5-C9E17A325925}" srcOrd="2" destOrd="0" parTransId="{60E577AF-F4F8-43FE-80A2-2D7E3354CDE2}" sibTransId="{7553E7D4-D5EE-41FD-8043-ED39EA98ECB2}"/>
    <dgm:cxn modelId="{08961750-6914-4B43-A776-CEEB1FAF0C85}" srcId="{0B56692D-3B48-4570-B3B5-96B9223B94B5}" destId="{4027BE16-6A39-4AB6-ACD0-0B2764C746DF}" srcOrd="0" destOrd="0" parTransId="{17054D50-D775-4DB2-A007-FD6C20328103}" sibTransId="{E2EEE544-6107-4BBB-B9F4-C24CE4C6E40E}"/>
    <dgm:cxn modelId="{54E99CE1-5291-417E-91F0-5169A9F5B247}" type="presOf" srcId="{0B56692D-3B48-4570-B3B5-96B9223B94B5}" destId="{0726A054-AF10-4876-9D68-F7FF866EB498}" srcOrd="0" destOrd="0" presId="urn:microsoft.com/office/officeart/2005/8/layout/hList3"/>
    <dgm:cxn modelId="{FC6B23C2-C4BC-4CCC-886C-67E4C693C9A1}" srcId="{4027BE16-6A39-4AB6-ACD0-0B2764C746DF}" destId="{05EFB603-E31B-4414-90BF-94F25E707399}" srcOrd="1" destOrd="0" parTransId="{C02B801B-DABA-4E27-ADFE-6B2759AE85A2}" sibTransId="{1FCFEFD1-6323-49D3-9C0E-D0B3F4D86EAF}"/>
    <dgm:cxn modelId="{3DA8EF3B-B17C-4DD5-A47F-0FA1ADF5E7D0}" type="presOf" srcId="{18D765BF-743D-4327-8215-E0813DF396EB}" destId="{D133C6D8-5627-42A6-894A-51E4FE742934}" srcOrd="0" destOrd="0" presId="urn:microsoft.com/office/officeart/2005/8/layout/hList3"/>
    <dgm:cxn modelId="{315959DD-5623-4BCD-9CFC-5180CB77DE50}" type="presParOf" srcId="{0726A054-AF10-4876-9D68-F7FF866EB498}" destId="{0CCFFBD9-4AFC-4823-8BA0-43B7C528C735}" srcOrd="0" destOrd="0" presId="urn:microsoft.com/office/officeart/2005/8/layout/hList3"/>
    <dgm:cxn modelId="{B0D44A91-5501-4777-AF5E-883871592F8C}" type="presParOf" srcId="{0726A054-AF10-4876-9D68-F7FF866EB498}" destId="{89EAFE22-B05A-4D63-AB72-DB9FCAEDCC61}" srcOrd="1" destOrd="0" presId="urn:microsoft.com/office/officeart/2005/8/layout/hList3"/>
    <dgm:cxn modelId="{BF1AA3BA-4462-4FA0-BACF-4BA644D1A827}" type="presParOf" srcId="{89EAFE22-B05A-4D63-AB72-DB9FCAEDCC61}" destId="{D133C6D8-5627-42A6-894A-51E4FE742934}" srcOrd="0" destOrd="0" presId="urn:microsoft.com/office/officeart/2005/8/layout/hList3"/>
    <dgm:cxn modelId="{34E2D99A-9E76-402E-BA0C-50886DB51F59}" type="presParOf" srcId="{89EAFE22-B05A-4D63-AB72-DB9FCAEDCC61}" destId="{3B8BABBD-D77A-48F1-8C9A-EE458902D236}" srcOrd="1" destOrd="0" presId="urn:microsoft.com/office/officeart/2005/8/layout/hList3"/>
    <dgm:cxn modelId="{8A49961B-6D3D-4ED4-8045-9A24BA2D80D4}" type="presParOf" srcId="{89EAFE22-B05A-4D63-AB72-DB9FCAEDCC61}" destId="{358D4781-493B-4E78-B8A7-FA32EB92FDFB}" srcOrd="2" destOrd="0" presId="urn:microsoft.com/office/officeart/2005/8/layout/hList3"/>
    <dgm:cxn modelId="{1452749E-9A19-436E-8D0E-17E4CDC965B5}" type="presParOf" srcId="{0726A054-AF10-4876-9D68-F7FF866EB498}" destId="{5703B6F1-81D3-4D5C-BC01-8DCB6AFBDC6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CFFBD9-4AFC-4823-8BA0-43B7C528C735}">
      <dsp:nvSpPr>
        <dsp:cNvPr id="0" name=""/>
        <dsp:cNvSpPr/>
      </dsp:nvSpPr>
      <dsp:spPr>
        <a:xfrm>
          <a:off x="0" y="0"/>
          <a:ext cx="8534400" cy="1357788"/>
        </a:xfrm>
        <a:prstGeom prst="rect">
          <a:avLst/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Logic Model –Caregiver Supports Program </a:t>
          </a:r>
          <a:endParaRPr lang="en-US" sz="3800" kern="1200" dirty="0"/>
        </a:p>
      </dsp:txBody>
      <dsp:txXfrm>
        <a:off x="0" y="0"/>
        <a:ext cx="8534400" cy="1357788"/>
      </dsp:txXfrm>
    </dsp:sp>
    <dsp:sp modelId="{D133C6D8-5627-42A6-894A-51E4FE742934}">
      <dsp:nvSpPr>
        <dsp:cNvPr id="0" name=""/>
        <dsp:cNvSpPr/>
      </dsp:nvSpPr>
      <dsp:spPr>
        <a:xfrm>
          <a:off x="4167" y="1357788"/>
          <a:ext cx="2842021" cy="2851356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Inputs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>
            <a:solidFill>
              <a:srgbClr val="00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Staff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Funding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Advisory Board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Project Partners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Planning processes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4167" y="1357788"/>
        <a:ext cx="2842021" cy="2851356"/>
      </dsp:txXfrm>
    </dsp:sp>
    <dsp:sp modelId="{3B8BABBD-D77A-48F1-8C9A-EE458902D236}">
      <dsp:nvSpPr>
        <dsp:cNvPr id="0" name=""/>
        <dsp:cNvSpPr/>
      </dsp:nvSpPr>
      <dsp:spPr>
        <a:xfrm>
          <a:off x="2846189" y="1357788"/>
          <a:ext cx="2842021" cy="2851356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>
            <a:solidFill>
              <a:srgbClr val="00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>
            <a:solidFill>
              <a:srgbClr val="00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Activities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>
            <a:solidFill>
              <a:srgbClr val="000000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1:1 Support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Powerful Tools for Caregivers Training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Connection to local resources and services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Individual consumer-directed budgets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2846189" y="1357788"/>
        <a:ext cx="2842021" cy="2851356"/>
      </dsp:txXfrm>
    </dsp:sp>
    <dsp:sp modelId="{358D4781-493B-4E78-B8A7-FA32EB92FDFB}">
      <dsp:nvSpPr>
        <dsp:cNvPr id="0" name=""/>
        <dsp:cNvSpPr/>
      </dsp:nvSpPr>
      <dsp:spPr>
        <a:xfrm>
          <a:off x="5689603" y="1341450"/>
          <a:ext cx="2842021" cy="2851356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Outcomes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>
            <a:solidFill>
              <a:srgbClr val="000000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Help received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Hours spent caregiving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Caregiver Characteristics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Care Recipient Characteristics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Client Satisfaction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00"/>
              </a:solidFill>
            </a:rPr>
            <a:t>Program components utilized </a:t>
          </a:r>
          <a:endParaRPr lang="en-US" sz="1600" b="1" kern="1200" dirty="0">
            <a:solidFill>
              <a:srgbClr val="000000"/>
            </a:solidFill>
          </a:endParaRPr>
        </a:p>
      </dsp:txBody>
      <dsp:txXfrm>
        <a:off x="5689603" y="1341450"/>
        <a:ext cx="2842021" cy="2851356"/>
      </dsp:txXfrm>
    </dsp:sp>
    <dsp:sp modelId="{5703B6F1-81D3-4D5C-BC01-8DCB6AFBDC6D}">
      <dsp:nvSpPr>
        <dsp:cNvPr id="0" name=""/>
        <dsp:cNvSpPr/>
      </dsp:nvSpPr>
      <dsp:spPr>
        <a:xfrm>
          <a:off x="0" y="4209144"/>
          <a:ext cx="8534400" cy="316817"/>
        </a:xfrm>
        <a:prstGeom prst="rect">
          <a:avLst/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0.56757</cdr:x>
      <cdr:y>0.12069</cdr:y>
    </cdr:from>
    <cdr:to>
      <cdr:x>0.95946</cdr:x>
      <cdr:y>0.22131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68114" y="533400"/>
          <a:ext cx="3016078" cy="4447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Caregiver Burden</a:t>
          </a:r>
          <a:endParaRPr lang="en-US" sz="2400" dirty="0"/>
        </a:p>
      </cdr:txBody>
    </cdr:sp>
  </cdr:relSizeAnchor>
  <cdr:relSizeAnchor xmlns:cdr="http://schemas.openxmlformats.org/drawingml/2006/chartDrawing">
    <cdr:from>
      <cdr:x>0.30693</cdr:x>
      <cdr:y>0.59016</cdr:y>
    </cdr:from>
    <cdr:to>
      <cdr:x>0.65347</cdr:x>
      <cdr:y>0.7069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362200" y="2608288"/>
          <a:ext cx="2667001" cy="5159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indent="0"/>
          <a:r>
            <a:rPr lang="en-US" sz="2400" dirty="0" smtClean="0">
              <a:latin typeface="Calibri"/>
              <a:ea typeface="+mn-ea"/>
              <a:cs typeface="+mn-cs"/>
            </a:rPr>
            <a:t>Care</a:t>
          </a:r>
          <a:r>
            <a:rPr lang="en-US" sz="2000" dirty="0" smtClean="0">
              <a:latin typeface="Calibri"/>
              <a:ea typeface="+mn-ea"/>
              <a:cs typeface="+mn-cs"/>
            </a:rPr>
            <a:t> </a:t>
          </a:r>
          <a:r>
            <a:rPr lang="en-US" sz="2400" dirty="0" smtClean="0">
              <a:latin typeface="Calibri"/>
              <a:ea typeface="+mn-ea"/>
              <a:cs typeface="+mn-cs"/>
            </a:rPr>
            <a:t>Recipient</a:t>
          </a:r>
          <a:r>
            <a:rPr lang="en-US" sz="2000" dirty="0" smtClean="0">
              <a:latin typeface="Calibri"/>
              <a:ea typeface="+mn-ea"/>
              <a:cs typeface="+mn-cs"/>
            </a:rPr>
            <a:t> </a:t>
          </a:r>
          <a:r>
            <a:rPr lang="en-US" sz="2400" dirty="0" smtClean="0">
              <a:latin typeface="Calibri"/>
              <a:ea typeface="+mn-ea"/>
              <a:cs typeface="+mn-cs"/>
            </a:rPr>
            <a:t>Function</a:t>
          </a:r>
          <a:r>
            <a:rPr lang="en-US" sz="2000" dirty="0" smtClean="0">
              <a:latin typeface="Calibri"/>
              <a:ea typeface="+mn-ea"/>
              <a:cs typeface="+mn-cs"/>
            </a:rPr>
            <a:t> </a:t>
          </a:r>
          <a:endParaRPr lang="en-US" sz="2000" dirty="0">
            <a:latin typeface="Calibri"/>
            <a:ea typeface="+mn-ea"/>
            <a:cs typeface="+mn-cs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0.27917</cdr:x>
      <cdr:y>0.88924</cdr:y>
    </cdr:from>
    <cdr:to>
      <cdr:x>0.61404</cdr:x>
      <cdr:y>0.97468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25094" y="4024666"/>
          <a:ext cx="2908906" cy="3866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# of ADL  </a:t>
          </a:r>
          <a:r>
            <a:rPr lang="en-US" sz="2000" dirty="0"/>
            <a:t>Impairments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8290AB-D29F-44DA-B0AA-CEC99FBAE143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B9E5E241-C006-40DC-AC8A-76BFC1F6D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8290AB-D29F-44DA-B0AA-CEC99FBAE143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5E241-C006-40DC-AC8A-76BFC1F6D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8290AB-D29F-44DA-B0AA-CEC99FBAE143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5E241-C006-40DC-AC8A-76BFC1F6D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3F3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3A660E"/>
                </a:solidFill>
                <a:effectLst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8290AB-D29F-44DA-B0AA-CEC99FBAE143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B9E5E241-C006-40DC-AC8A-76BFC1F6D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8290AB-D29F-44DA-B0AA-CEC99FBAE143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5E241-C006-40DC-AC8A-76BFC1F6D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8290AB-D29F-44DA-B0AA-CEC99FBAE143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5E241-C006-40DC-AC8A-76BFC1F6D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8290AB-D29F-44DA-B0AA-CEC99FBAE143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B9E5E241-C006-40DC-AC8A-76BFC1F6D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8290AB-D29F-44DA-B0AA-CEC99FBAE143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5E241-C006-40DC-AC8A-76BFC1F6D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8290AB-D29F-44DA-B0AA-CEC99FBAE143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3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5E241-C006-40DC-AC8A-76BFC1F6D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8290AB-D29F-44DA-B0AA-CEC99FBAE143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5E241-C006-40DC-AC8A-76BFC1F6D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8290AB-D29F-44DA-B0AA-CEC99FBAE143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5E241-C006-40DC-AC8A-76BFC1F6D6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9000" r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fld id="{EC8290AB-D29F-44DA-B0AA-CEC99FBAE143}" type="datetimeFigureOut">
              <a:rPr lang="en-US" smtClean="0"/>
              <a:pPr/>
              <a:t>10/26/2011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fld id="{B9E5E241-C006-40DC-AC8A-76BFC1F6D6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xtension.psu.edu/evaluation/category.html" TargetMode="External"/><Relationship Id="rId2" Type="http://schemas.openxmlformats.org/officeDocument/2006/relationships/hyperlink" Target="http://www.wkkf.org/knowledge-center/resources/2010/W-K-Kellogg-Foundation-Evaluation-Handbook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wex.edu/ces/pdande/evaluation/pdf/lmguidecomplete.pdf" TargetMode="External"/><Relationship Id="rId4" Type="http://schemas.openxmlformats.org/officeDocument/2006/relationships/hyperlink" Target="http://learningstore.uwex.edu/assets/pdfs/G3658-1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egiver.org/caregiver/jsp/content/pdfs/v1_consensus.pdf" TargetMode="External"/><Relationship Id="rId2" Type="http://schemas.openxmlformats.org/officeDocument/2006/relationships/hyperlink" Target="http://www.caregiver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regiver.org/caregiver/jsp/content/pdfs/op_2002_resource_inventory.pdf" TargetMode="External"/><Relationship Id="rId5" Type="http://schemas.openxmlformats.org/officeDocument/2006/relationships/hyperlink" Target="http://www.caregiver.org/caregiver/jsp/content_node.jsp?nodeid=1695" TargetMode="External"/><Relationship Id="rId4" Type="http://schemas.openxmlformats.org/officeDocument/2006/relationships/hyperlink" Target="http://www.caregiver.org/caregiver/jsp/content/pdfs/v2_consensus.pd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clcreapaux@dhhs.state.nh.us" TargetMode="External"/><Relationship Id="rId2" Type="http://schemas.openxmlformats.org/officeDocument/2006/relationships/hyperlink" Target="mailto:Vidya.Sundar@unh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Knowing what is important in Caregiver Supports</a:t>
            </a:r>
            <a:endParaRPr lang="en-US" sz="2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Outcomes Based Program Evaluation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60198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467A"/>
                </a:solidFill>
              </a:rPr>
              <a:t>The Many Faces of Respite, Lifespan Respite Conference, Arizona, 2011</a:t>
            </a:r>
            <a:endParaRPr lang="en-US" sz="2000" dirty="0">
              <a:solidFill>
                <a:srgbClr val="00467A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</a:t>
            </a:r>
            <a:r>
              <a:rPr lang="en-US" dirty="0" err="1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Final Cut</a:t>
            </a:r>
          </a:p>
          <a:p>
            <a:pPr lvl="1"/>
            <a:r>
              <a:rPr lang="en-US" dirty="0" smtClean="0"/>
              <a:t>Demographic information</a:t>
            </a:r>
          </a:p>
          <a:p>
            <a:pPr lvl="2"/>
            <a:r>
              <a:rPr lang="en-US" dirty="0" smtClean="0"/>
              <a:t>Gender, marital status, income and assets, relationship to care recipient</a:t>
            </a:r>
          </a:p>
          <a:p>
            <a:pPr lvl="1"/>
            <a:r>
              <a:rPr lang="en-US" dirty="0" smtClean="0"/>
              <a:t>Respite – currently available, needed</a:t>
            </a:r>
          </a:p>
          <a:p>
            <a:pPr lvl="1"/>
            <a:r>
              <a:rPr lang="en-US" dirty="0" err="1" smtClean="0"/>
              <a:t>Zarit</a:t>
            </a:r>
            <a:r>
              <a:rPr lang="en-US" dirty="0" smtClean="0"/>
              <a:t> Burden Inventory</a:t>
            </a:r>
          </a:p>
          <a:p>
            <a:pPr lvl="1"/>
            <a:r>
              <a:rPr lang="en-US" dirty="0" smtClean="0"/>
              <a:t>Patient Health Questionnaire (PHQ-9)</a:t>
            </a:r>
          </a:p>
          <a:p>
            <a:pPr lvl="1"/>
            <a:r>
              <a:rPr lang="en-US" dirty="0" smtClean="0"/>
              <a:t>SF-12 Quality of Live</a:t>
            </a:r>
          </a:p>
          <a:p>
            <a:pPr lvl="1"/>
            <a:r>
              <a:rPr lang="en-US" dirty="0" smtClean="0"/>
              <a:t>Revised Memory and Behavior Scale</a:t>
            </a:r>
          </a:p>
          <a:p>
            <a:r>
              <a:rPr lang="en-US" dirty="0" smtClean="0"/>
              <a:t>Care recipient Characteristics</a:t>
            </a:r>
          </a:p>
          <a:p>
            <a:pPr lvl="1"/>
            <a:r>
              <a:rPr lang="en-US" dirty="0" smtClean="0"/>
              <a:t>ADLs – NH Medicaid Eligibility Determination</a:t>
            </a:r>
          </a:p>
          <a:p>
            <a:pPr lvl="1"/>
            <a:r>
              <a:rPr lang="en-US" dirty="0" smtClean="0"/>
              <a:t>Short Portable Mental Status Questionnaire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Preliminary</a:t>
            </a:r>
            <a:r>
              <a:rPr lang="en-US" baseline="0" dirty="0" smtClean="0"/>
              <a:t> Findings - </a:t>
            </a:r>
            <a:r>
              <a:rPr lang="en-US" dirty="0" smtClean="0"/>
              <a:t>Caregivers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4191000" cy="45259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Gender</a:t>
            </a:r>
          </a:p>
          <a:p>
            <a:pPr lvl="1"/>
            <a:r>
              <a:rPr lang="en-US" sz="2400" dirty="0" smtClean="0"/>
              <a:t>Female – 294 (70.2%)</a:t>
            </a:r>
          </a:p>
          <a:p>
            <a:r>
              <a:rPr lang="en-US" sz="2400" dirty="0" smtClean="0"/>
              <a:t>Age – 65.30 (SD 12.4)</a:t>
            </a:r>
          </a:p>
          <a:p>
            <a:r>
              <a:rPr lang="en-US" sz="2400" dirty="0" smtClean="0"/>
              <a:t>Marital Status</a:t>
            </a:r>
          </a:p>
          <a:p>
            <a:pPr lvl="1"/>
            <a:r>
              <a:rPr lang="en-US" sz="2000" dirty="0" smtClean="0"/>
              <a:t>Single – 32 (7.6%)</a:t>
            </a:r>
          </a:p>
          <a:p>
            <a:pPr lvl="1"/>
            <a:r>
              <a:rPr lang="en-US" sz="2000" dirty="0" smtClean="0"/>
              <a:t>Married – 338 (80.7%)</a:t>
            </a:r>
          </a:p>
          <a:p>
            <a:pPr lvl="1"/>
            <a:r>
              <a:rPr lang="en-US" sz="2000" dirty="0" smtClean="0"/>
              <a:t>Divorced/Widowed –  43 (5.3%)</a:t>
            </a:r>
          </a:p>
          <a:p>
            <a:r>
              <a:rPr lang="en-US" sz="2400" dirty="0" smtClean="0"/>
              <a:t>Caregiver Employment status</a:t>
            </a:r>
          </a:p>
          <a:p>
            <a:pPr lvl="1"/>
            <a:r>
              <a:rPr lang="en-US" sz="2000" dirty="0" smtClean="0"/>
              <a:t>Not Employed – 286 (68%)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0" y="1554163"/>
            <a:ext cx="41910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Caregiver Race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White (Alone) Non Hispanic – 398 (95.0%)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Relationship to Caregiver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Spouse -  209 (49.9%)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Son/Daughter -  168 (40.1%)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Length of Time as Caregiver – 2 months-8.3 years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Findings – Care recipient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Gender</a:t>
            </a:r>
          </a:p>
          <a:p>
            <a:pPr lvl="1"/>
            <a:r>
              <a:rPr lang="en-US" dirty="0" smtClean="0"/>
              <a:t>Female 236 (56.3%)</a:t>
            </a:r>
          </a:p>
          <a:p>
            <a:r>
              <a:rPr lang="en-US" dirty="0" smtClean="0"/>
              <a:t>Age – 80.98 (SD 8.3)</a:t>
            </a:r>
          </a:p>
          <a:p>
            <a:r>
              <a:rPr lang="en-US" dirty="0" smtClean="0"/>
              <a:t>Marital Status</a:t>
            </a:r>
          </a:p>
          <a:p>
            <a:pPr lvl="1"/>
            <a:r>
              <a:rPr lang="en-US" dirty="0" smtClean="0"/>
              <a:t>Married 242 (57.8%)</a:t>
            </a:r>
          </a:p>
          <a:p>
            <a:pPr lvl="1"/>
            <a:r>
              <a:rPr lang="en-US" dirty="0" smtClean="0"/>
              <a:t>Divorced/Widowed – 161 (35.1%)</a:t>
            </a:r>
          </a:p>
          <a:p>
            <a:r>
              <a:rPr lang="en-US" dirty="0" smtClean="0"/>
              <a:t>Living Status</a:t>
            </a:r>
          </a:p>
          <a:p>
            <a:pPr lvl="1"/>
            <a:r>
              <a:rPr lang="en-US" dirty="0" smtClean="0"/>
              <a:t>With someone – 359 (86%)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Outcome 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09600" y="1524000"/>
          <a:ext cx="79248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Preliminary Findings - Caregiver Burden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Measures – care </a:t>
            </a:r>
            <a:r>
              <a:rPr lang="en-US" dirty="0" err="1" smtClean="0"/>
              <a:t>recepient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600200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Preliminary Findings – Types of supports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Preliminary Findings – </a:t>
            </a:r>
            <a:r>
              <a:rPr lang="en-US" sz="2700" dirty="0" smtClean="0"/>
              <a:t>Adults v</a:t>
            </a:r>
            <a:r>
              <a:rPr lang="en-US" sz="2000" dirty="0" smtClean="0"/>
              <a:t>s.</a:t>
            </a:r>
            <a:r>
              <a:rPr lang="en-US" sz="2700" dirty="0" smtClean="0"/>
              <a:t> Spouse Caregiver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 compared to Spousal caregivers, adult children reported</a:t>
            </a:r>
          </a:p>
          <a:p>
            <a:pPr lvl="1"/>
            <a:r>
              <a:rPr lang="en-US" dirty="0" smtClean="0"/>
              <a:t>Higher levels of burden </a:t>
            </a:r>
          </a:p>
          <a:p>
            <a:pPr lvl="1"/>
            <a:r>
              <a:rPr lang="en-US" dirty="0" smtClean="0"/>
              <a:t>Slightly higher levels of Quality of Life </a:t>
            </a:r>
          </a:p>
          <a:p>
            <a:pPr lvl="1"/>
            <a:r>
              <a:rPr lang="en-US" dirty="0" smtClean="0"/>
              <a:t>Higher levels of depression</a:t>
            </a:r>
          </a:p>
          <a:p>
            <a:pPr lvl="1"/>
            <a:r>
              <a:rPr lang="en-US" dirty="0" smtClean="0"/>
              <a:t>Needing more instrumental support </a:t>
            </a:r>
          </a:p>
          <a:p>
            <a:pPr lvl="1"/>
            <a:r>
              <a:rPr lang="en-US" dirty="0" smtClean="0"/>
              <a:t>Lesser emotional support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Caregiver Comments</a:t>
            </a:r>
            <a:endParaRPr lang="en-US" dirty="0"/>
          </a:p>
        </p:txBody>
      </p:sp>
      <p:sp>
        <p:nvSpPr>
          <p:cNvPr id="4" name="Rectangle 1027"/>
          <p:cNvSpPr>
            <a:spLocks noGrp="1"/>
          </p:cNvSpPr>
          <p:nvPr>
            <p:ph idx="1"/>
          </p:nvPr>
        </p:nvSpPr>
        <p:spPr>
          <a:xfrm>
            <a:off x="304800" y="1401763"/>
            <a:ext cx="8686800" cy="5151437"/>
          </a:xfrm>
        </p:spPr>
        <p:txBody>
          <a:bodyPr/>
          <a:lstStyle/>
          <a:p>
            <a:pPr indent="1588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This has… helped me step back and look at the whole picture</a:t>
            </a:r>
            <a:r>
              <a:rPr lang="en-US" sz="1800" dirty="0" smtClean="0">
                <a:solidFill>
                  <a:srgbClr val="000000"/>
                </a:solidFill>
                <a:cs typeface="Arial" charset="0"/>
              </a:rPr>
              <a:t>…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I am not so overwhelmed.</a:t>
            </a:r>
          </a:p>
          <a:p>
            <a:pPr indent="1588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indent="1588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I am able to meet friends occasionally </a:t>
            </a:r>
            <a:r>
              <a:rPr lang="en-US" sz="1800" dirty="0" smtClean="0">
                <a:solidFill>
                  <a:srgbClr val="000000"/>
                </a:solidFill>
                <a:cs typeface="Times New Roman" pitchFamily="18" charset="0"/>
              </a:rPr>
              <a:t>–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that I was never able to do before.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indent="1588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indent="1588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Gave us a break so we could spend time together [husband and wife]</a:t>
            </a:r>
            <a:r>
              <a:rPr lang="en-US" sz="1800" dirty="0" smtClean="0">
                <a:solidFill>
                  <a:srgbClr val="000000"/>
                </a:solidFill>
                <a:cs typeface="Arial" charset="0"/>
              </a:rPr>
              <a:t>…</a:t>
            </a:r>
            <a:endParaRPr lang="en-US" sz="1800" dirty="0" smtClean="0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indent="1588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800" dirty="0" smtClean="0">
              <a:cs typeface="Times New Roman" pitchFamily="18" charset="0"/>
            </a:endParaRPr>
          </a:p>
          <a:p>
            <a:pPr indent="1588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Provided homemaker and Med Alert.  Thank God!</a:t>
            </a:r>
            <a:r>
              <a:rPr lang="en-US" sz="1800" dirty="0" smtClean="0">
                <a:cs typeface="Times New Roman" pitchFamily="18" charset="0"/>
              </a:rPr>
              <a:t> </a:t>
            </a:r>
          </a:p>
          <a:p>
            <a:pPr indent="1588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800" dirty="0" smtClean="0">
              <a:cs typeface="Times New Roman" pitchFamily="18" charset="0"/>
            </a:endParaRPr>
          </a:p>
          <a:p>
            <a:pPr indent="1588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Just having the time for myself.  Weight lifted off my shoulders. </a:t>
            </a:r>
          </a:p>
          <a:p>
            <a:pPr indent="1588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indent="1588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Given me the ability to be a caregiver without the negative aspects associated with physical health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.</a:t>
            </a:r>
          </a:p>
          <a:p>
            <a:pPr indent="1588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indent="1588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This program made me realize how much I need to ask for help.</a:t>
            </a: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indent="1588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indent="1588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1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Video Interview - Sheila</a:t>
            </a:r>
          </a:p>
          <a:p>
            <a:pPr indent="1588"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sz="18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2578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/>
              <a:t>Kellogg Foundation’s Evaluation Handbook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hlinkClick r:id="rId2"/>
              </a:rPr>
              <a:t>http://www.wkkf.org/knowledge-center/resources/2010/W-K-Kellogg-Foundation-Evaluation-Handbook.aspx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b="1" dirty="0" smtClean="0"/>
              <a:t>Overview of Program evaluation   </a:t>
            </a:r>
            <a:endParaRPr lang="en-US" sz="1600" b="1" dirty="0" smtClean="0">
              <a:hlinkClick r:id="rId3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sz="1600" dirty="0" smtClean="0">
                <a:hlinkClick r:id="rId3"/>
              </a:rPr>
              <a:t>http://extension.psu.edu/evaluation/category.html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b="1" dirty="0" smtClean="0"/>
              <a:t>Article on Evaluating Family Caregiver Programs 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1600" b="1" u="sng" dirty="0" smtClean="0"/>
              <a:t>A pilot evaluation of the Family Caregiver Support Program. </a:t>
            </a:r>
            <a:r>
              <a:rPr lang="en-US" sz="1600" b="1" dirty="0" smtClean="0"/>
              <a:t>Chen YM, Hedrick SC, Young HM. Evaluation and Program Planning. 2010 May;33(2):113-9.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Planning for Program Evaluation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1600" dirty="0" smtClean="0">
                <a:hlinkClick r:id="rId4"/>
              </a:rPr>
              <a:t>http://learningstore.uwex.edu/assets/pdfs/G3658-1.pdf</a:t>
            </a:r>
            <a:endParaRPr lang="en-US" sz="1600" dirty="0" smtClean="0"/>
          </a:p>
          <a:p>
            <a:pPr>
              <a:lnSpc>
                <a:spcPct val="150000"/>
              </a:lnSpc>
            </a:pPr>
            <a:r>
              <a:rPr lang="en-US" sz="1600" b="1" dirty="0" smtClean="0"/>
              <a:t>Developing a Logic Model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1600" dirty="0" smtClean="0">
                <a:hlinkClick r:id="rId5"/>
              </a:rPr>
              <a:t>http://www.uwex.edu/ces/pdande/evaluation/pdf/lmguidecomplete.pdf</a:t>
            </a:r>
            <a:endParaRPr lang="en-US" sz="16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Presentation objective: To provide guidance on tips, tools and resources on evaluating a program that supports family caregivers</a:t>
            </a:r>
          </a:p>
          <a:p>
            <a:pPr lvl="1"/>
            <a:r>
              <a:rPr lang="en-US" sz="2400" dirty="0" smtClean="0"/>
              <a:t>Staff development and training</a:t>
            </a:r>
          </a:p>
          <a:p>
            <a:pPr lvl="1"/>
            <a:r>
              <a:rPr lang="en-US" sz="2400" dirty="0" smtClean="0"/>
              <a:t>Designing program components</a:t>
            </a:r>
          </a:p>
          <a:p>
            <a:pPr lvl="1"/>
            <a:r>
              <a:rPr lang="en-US" sz="2400" dirty="0" smtClean="0"/>
              <a:t>Developing an assessment tool</a:t>
            </a:r>
          </a:p>
          <a:p>
            <a:pPr lvl="1"/>
            <a:r>
              <a:rPr lang="en-US" sz="2400" dirty="0" smtClean="0"/>
              <a:t>Determining what outcomes you want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r>
              <a:rPr lang="en-US" baseline="0" dirty="0" smtClean="0"/>
              <a:t>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600" b="1" dirty="0" smtClean="0"/>
              <a:t>Family Caregiver Alliance, National Center on Caregiving, </a:t>
            </a:r>
            <a:r>
              <a:rPr lang="en-US" sz="1600" dirty="0" smtClean="0">
                <a:hlinkClick r:id="rId2"/>
              </a:rPr>
              <a:t>www.caregiver.org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sz="1600" b="1" dirty="0" smtClean="0"/>
              <a:t>National Consensus Report on Caregiver Assessment: Volume I, Principles, Guidelines and Strategies for Change </a:t>
            </a:r>
            <a:r>
              <a:rPr lang="en-US" sz="1600" dirty="0" smtClean="0"/>
              <a:t>(2006)</a:t>
            </a:r>
          </a:p>
          <a:p>
            <a:pPr lvl="1"/>
            <a:r>
              <a:rPr lang="en-US" sz="1600" b="1" dirty="0" smtClean="0"/>
              <a:t>Volume I</a:t>
            </a:r>
            <a:r>
              <a:rPr lang="en-US" sz="1600" dirty="0" smtClean="0"/>
              <a:t>, Caregiver Assessment: Principles, Guidelines and Strategies for Change, </a:t>
            </a:r>
            <a:r>
              <a:rPr lang="en-US" sz="1600" dirty="0" smtClean="0">
                <a:hlinkClick r:id="rId3"/>
              </a:rPr>
              <a:t>http://www.caregiver.org/caregiver/jsp/content/pdfs/v1_consensus.pdf</a:t>
            </a:r>
            <a:endParaRPr lang="en-US" sz="1600" dirty="0" smtClean="0"/>
          </a:p>
          <a:p>
            <a:pPr lvl="1"/>
            <a:r>
              <a:rPr lang="en-US" sz="1600" b="1" dirty="0" smtClean="0"/>
              <a:t>Volume II</a:t>
            </a:r>
            <a:r>
              <a:rPr lang="en-US" sz="1600" dirty="0" smtClean="0"/>
              <a:t>, Caregiver Assessment: Voices and Views from the Field,  </a:t>
            </a:r>
            <a:r>
              <a:rPr lang="en-US" sz="1600" dirty="0" smtClean="0">
                <a:hlinkClick r:id="rId4"/>
              </a:rPr>
              <a:t>http://www.caregiver.org/caregiver/jsp/content/pdfs/v2_consensus.pdf</a:t>
            </a:r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r>
              <a:rPr lang="en-US" sz="1600" b="1" dirty="0" smtClean="0"/>
              <a:t>Caregivers Count Too! An Online Toolkit to Help Practitioners Assess the Needs of Family Caregivers</a:t>
            </a:r>
            <a:r>
              <a:rPr lang="en-US" sz="1600" dirty="0" smtClean="0"/>
              <a:t>, </a:t>
            </a:r>
            <a:r>
              <a:rPr lang="en-US" sz="1600" dirty="0" smtClean="0">
                <a:hlinkClick r:id="rId5"/>
              </a:rPr>
              <a:t>http://www.caregiver.org/caregiver/jsp/content_node.jsp?nodeid=1695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r>
              <a:rPr lang="en-US" sz="1600" b="1" dirty="0" smtClean="0"/>
              <a:t>Selected Caregiver Assessment Measures: A Resource Inventory for Practitioners </a:t>
            </a:r>
            <a:r>
              <a:rPr lang="en-US" sz="1600" dirty="0" smtClean="0"/>
              <a:t>(2002), </a:t>
            </a:r>
            <a:r>
              <a:rPr lang="en-US" sz="1600" dirty="0" smtClean="0">
                <a:hlinkClick r:id="rId6"/>
              </a:rPr>
              <a:t>http://www.caregiver.org/caregiver/jsp/content/pdfs/op_2002_resource_inventory.pdf</a:t>
            </a:r>
            <a:r>
              <a:rPr lang="en-US" sz="1600" dirty="0" smtClean="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458200" cy="4525962"/>
          </a:xfrm>
        </p:spPr>
        <p:txBody>
          <a:bodyPr/>
          <a:lstStyle/>
          <a:p>
            <a:r>
              <a:rPr lang="en-US" sz="2000" dirty="0" err="1" smtClean="0"/>
              <a:t>Vidya</a:t>
            </a:r>
            <a:r>
              <a:rPr lang="en-US" sz="2000" dirty="0" smtClean="0"/>
              <a:t> </a:t>
            </a:r>
            <a:r>
              <a:rPr lang="en-US" sz="2000" dirty="0" err="1" smtClean="0"/>
              <a:t>Sundar</a:t>
            </a:r>
            <a:r>
              <a:rPr lang="en-US" sz="2000" dirty="0" smtClean="0"/>
              <a:t>, PhD.</a:t>
            </a:r>
          </a:p>
          <a:p>
            <a:pPr lvl="1">
              <a:buNone/>
            </a:pPr>
            <a:r>
              <a:rPr lang="en-US" sz="1800" dirty="0" smtClean="0"/>
              <a:t>University of New Hampshire</a:t>
            </a:r>
          </a:p>
          <a:p>
            <a:pPr lvl="1">
              <a:buNone/>
            </a:pPr>
            <a:r>
              <a:rPr lang="en-US" sz="1800" dirty="0" smtClean="0">
                <a:hlinkClick r:id="rId2"/>
              </a:rPr>
              <a:t>Vidya.Sundar@unh.edu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r>
              <a:rPr lang="en-US" sz="2000" dirty="0" smtClean="0"/>
              <a:t>Cathy Creapaux</a:t>
            </a:r>
          </a:p>
          <a:p>
            <a:pPr lvl="1">
              <a:buNone/>
            </a:pPr>
            <a:r>
              <a:rPr lang="en-US" sz="1800" dirty="0" smtClean="0"/>
              <a:t>NH Bureau of Elderly and Adult Services</a:t>
            </a:r>
          </a:p>
          <a:p>
            <a:pPr lvl="1">
              <a:buNone/>
            </a:pPr>
            <a:r>
              <a:rPr lang="en-US" sz="1800" dirty="0" smtClean="0">
                <a:hlinkClick r:id="rId3"/>
              </a:rPr>
              <a:t>clcreapaux@dhhs.state.nh.us</a:t>
            </a: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 algn="ctr">
              <a:buNone/>
            </a:pPr>
            <a:r>
              <a:rPr lang="en-US" sz="4000" dirty="0" smtClean="0"/>
              <a:t>Thank You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</a:t>
            </a:r>
            <a:r>
              <a:rPr lang="en-US" baseline="0" dirty="0" smtClean="0"/>
              <a:t>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/>
              <a:t>Information and Referral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Assessment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Development of “Well-Being Plan”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1:1 Support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Connection to local resources, trainings and services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Individual consumer-directed budgets for respite care &amp; other goods/services 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Assessment team</a:t>
            </a:r>
          </a:p>
          <a:p>
            <a:pPr lvl="1"/>
            <a:r>
              <a:rPr lang="en-US" dirty="0" smtClean="0"/>
              <a:t>Program evaluator, Project manager, “Cathy” &amp; </a:t>
            </a:r>
            <a:r>
              <a:rPr lang="en-US" b="1" dirty="0" smtClean="0"/>
              <a:t>Caregiver Specialists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What to collect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Validated tools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Collecting the data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Evaluating the data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Outcomes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5344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7085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Underlying Premise   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38200" y="2057400"/>
          <a:ext cx="76962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Starting point</a:t>
            </a:r>
          </a:p>
          <a:p>
            <a:pPr lvl="1"/>
            <a:r>
              <a:rPr lang="en-US" dirty="0" smtClean="0"/>
              <a:t>Research on Power Tools for Caregivers</a:t>
            </a:r>
          </a:p>
          <a:p>
            <a:pPr lvl="2"/>
            <a:r>
              <a:rPr lang="en-US" dirty="0" smtClean="0"/>
              <a:t>Mary </a:t>
            </a:r>
            <a:r>
              <a:rPr lang="en-US" dirty="0" err="1" smtClean="0"/>
              <a:t>Mittleman</a:t>
            </a:r>
            <a:r>
              <a:rPr lang="en-US" dirty="0" smtClean="0"/>
              <a:t> Study -Preserving health of Alzheimer caregivers: impact of a spouse caregiver intervention</a:t>
            </a:r>
          </a:p>
          <a:p>
            <a:pPr lvl="1"/>
            <a:r>
              <a:rPr lang="en-US" dirty="0" smtClean="0"/>
              <a:t>Review of other assessment tools – California, Utah, Massachusetts &amp; NH</a:t>
            </a:r>
          </a:p>
          <a:p>
            <a:pPr lvl="1"/>
            <a:r>
              <a:rPr lang="en-US" dirty="0" smtClean="0"/>
              <a:t>Caregivers Count Too! from the Family Caregiver Alliance (Section 3)</a:t>
            </a:r>
          </a:p>
          <a:p>
            <a:pPr lvl="1"/>
            <a:r>
              <a:rPr lang="en-US" dirty="0" smtClean="0"/>
              <a:t>Input from Caregiver Specialists</a:t>
            </a:r>
          </a:p>
          <a:p>
            <a:pPr lvl="1"/>
            <a:r>
              <a:rPr lang="en-US" dirty="0" smtClean="0"/>
              <a:t>Analysis of Program Components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Brainstorming</a:t>
            </a:r>
          </a:p>
          <a:p>
            <a:pPr lvl="1"/>
            <a:r>
              <a:rPr lang="en-US" dirty="0" smtClean="0"/>
              <a:t>Identify outcome based on program components</a:t>
            </a:r>
          </a:p>
          <a:p>
            <a:pPr lvl="2"/>
            <a:r>
              <a:rPr lang="en-US" dirty="0" smtClean="0"/>
              <a:t>Caregiver related - Depression, burden, coping, quality of life, stress strain, competence, caregiver reaction, caregiving effects</a:t>
            </a:r>
          </a:p>
          <a:p>
            <a:pPr lvl="2"/>
            <a:r>
              <a:rPr lang="en-US" dirty="0" smtClean="0"/>
              <a:t>Care recipient related – Activities of daily living, cognition, functional limitations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Criteria for the final Cut</a:t>
            </a:r>
          </a:p>
          <a:p>
            <a:pPr lvl="1"/>
            <a:r>
              <a:rPr lang="en-US" dirty="0" smtClean="0"/>
              <a:t>Psychometric properties </a:t>
            </a:r>
          </a:p>
          <a:p>
            <a:pPr lvl="2"/>
            <a:r>
              <a:rPr lang="en-US" dirty="0" smtClean="0"/>
              <a:t>Reliability – test retest, inter-rater &amp; Validity – construct, content </a:t>
            </a:r>
          </a:p>
          <a:p>
            <a:pPr lvl="1"/>
            <a:r>
              <a:rPr lang="en-US" dirty="0" smtClean="0"/>
              <a:t>Cultural appropriateness</a:t>
            </a:r>
          </a:p>
          <a:p>
            <a:pPr lvl="1"/>
            <a:r>
              <a:rPr lang="en-US" dirty="0" smtClean="0"/>
              <a:t>Length of the Instrument</a:t>
            </a:r>
          </a:p>
          <a:p>
            <a:pPr lvl="1"/>
            <a:r>
              <a:rPr lang="en-US" dirty="0" smtClean="0"/>
              <a:t>Relevance of questions</a:t>
            </a:r>
          </a:p>
          <a:p>
            <a:pPr lvl="1"/>
            <a:r>
              <a:rPr lang="en-US" dirty="0" smtClean="0"/>
              <a:t>Overall fit with other tools</a:t>
            </a:r>
          </a:p>
          <a:p>
            <a:pPr lvl="1"/>
            <a:r>
              <a:rPr lang="en-US" dirty="0" smtClean="0"/>
              <a:t>ALDs &amp; IADLs adopted from the NH state Medicaid Eligibility Determination (MEDs)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ustom 10">
      <a:dk1>
        <a:srgbClr val="0066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009900"/>
      </a:hlink>
      <a:folHlink>
        <a:srgbClr val="92D05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Evaluation Presentation_Lifespan Respite_AZ</Template>
  <TotalTime>2390</TotalTime>
  <Words>857</Words>
  <Application>Microsoft Office PowerPoint</Application>
  <PresentationFormat>On-screen Show (4:3)</PresentationFormat>
  <Paragraphs>177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Trek</vt:lpstr>
      <vt:lpstr>Knowing what is important in Caregiver Supports</vt:lpstr>
      <vt:lpstr>Introduction</vt:lpstr>
      <vt:lpstr>Program Components</vt:lpstr>
      <vt:lpstr>Assessment</vt:lpstr>
      <vt:lpstr>Measuring Outcomes</vt:lpstr>
      <vt:lpstr>Measuring Outcomes</vt:lpstr>
      <vt:lpstr>Measuring Outcomes</vt:lpstr>
      <vt:lpstr>Measuring Outcomes</vt:lpstr>
      <vt:lpstr>Measuring Outcomes</vt:lpstr>
      <vt:lpstr>Measuring OUtcomes</vt:lpstr>
      <vt:lpstr>Preliminary Findings - Caregivers</vt:lpstr>
      <vt:lpstr>Preliminary Findings – Care recipient</vt:lpstr>
      <vt:lpstr>Preliminary Outcome </vt:lpstr>
      <vt:lpstr>Preliminary Findings - Caregiver Burden </vt:lpstr>
      <vt:lpstr>Outcome Measures – care recepient</vt:lpstr>
      <vt:lpstr>Preliminary Findings – Types of supports</vt:lpstr>
      <vt:lpstr>Preliminary Findings – Adults vs. Spouse Caregiver</vt:lpstr>
      <vt:lpstr>Caregiver Comments</vt:lpstr>
      <vt:lpstr>Evaluation Resources</vt:lpstr>
      <vt:lpstr>Evaluation Resources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Caregiver Supports</dc:title>
  <dc:creator>Cathy</dc:creator>
  <cp:lastModifiedBy>Harris, Elizabeth, A (Contractor)</cp:lastModifiedBy>
  <cp:revision>148</cp:revision>
  <dcterms:created xsi:type="dcterms:W3CDTF">2011-10-15T11:03:18Z</dcterms:created>
  <dcterms:modified xsi:type="dcterms:W3CDTF">2011-10-26T16:56:51Z</dcterms:modified>
</cp:coreProperties>
</file>